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16" r:id="rId1"/>
    <p:sldMasterId id="2147484692" r:id="rId2"/>
    <p:sldMasterId id="2147484716" r:id="rId3"/>
  </p:sldMasterIdLst>
  <p:notesMasterIdLst>
    <p:notesMasterId r:id="rId39"/>
  </p:notesMasterIdLst>
  <p:sldIdLst>
    <p:sldId id="1391" r:id="rId4"/>
    <p:sldId id="1528" r:id="rId5"/>
    <p:sldId id="1520" r:id="rId6"/>
    <p:sldId id="1522" r:id="rId7"/>
    <p:sldId id="1521" r:id="rId8"/>
    <p:sldId id="1523" r:id="rId9"/>
    <p:sldId id="1516" r:id="rId10"/>
    <p:sldId id="1556" r:id="rId11"/>
    <p:sldId id="1554" r:id="rId12"/>
    <p:sldId id="1534" r:id="rId13"/>
    <p:sldId id="1535" r:id="rId14"/>
    <p:sldId id="1557" r:id="rId15"/>
    <p:sldId id="1526" r:id="rId16"/>
    <p:sldId id="1527" r:id="rId17"/>
    <p:sldId id="1558" r:id="rId18"/>
    <p:sldId id="1559" r:id="rId19"/>
    <p:sldId id="1531" r:id="rId20"/>
    <p:sldId id="1542" r:id="rId21"/>
    <p:sldId id="1537" r:id="rId22"/>
    <p:sldId id="1477" r:id="rId23"/>
    <p:sldId id="1538" r:id="rId24"/>
    <p:sldId id="1544" r:id="rId25"/>
    <p:sldId id="1545" r:id="rId26"/>
    <p:sldId id="1561" r:id="rId27"/>
    <p:sldId id="1547" r:id="rId28"/>
    <p:sldId id="1548" r:id="rId29"/>
    <p:sldId id="1562" r:id="rId30"/>
    <p:sldId id="1549" r:id="rId31"/>
    <p:sldId id="1555" r:id="rId32"/>
    <p:sldId id="1550" r:id="rId33"/>
    <p:sldId id="1551" r:id="rId34"/>
    <p:sldId id="1552" r:id="rId35"/>
    <p:sldId id="1553" r:id="rId36"/>
    <p:sldId id="1560" r:id="rId37"/>
    <p:sldId id="1079"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073" autoAdjust="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32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35FDF8-7A82-4E19-A826-2053E25AD9DF}" type="datetimeFigureOut">
              <a:rPr lang="x-none" smtClean="0"/>
              <a:pPr/>
              <a:t>9.12.2016.</a:t>
            </a:fld>
            <a:endParaRPr lang="x-non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49E013-E393-4AF8-AFB9-5CFB1CC95D74}" type="slidenum">
              <a:rPr lang="x-none" smtClean="0"/>
              <a:pPr/>
              <a:t>‹#›</a:t>
            </a:fld>
            <a:endParaRPr lang="x-none"/>
          </a:p>
        </p:txBody>
      </p:sp>
    </p:spTree>
    <p:extLst>
      <p:ext uri="{BB962C8B-B14F-4D97-AF65-F5344CB8AC3E}">
        <p14:creationId xmlns:p14="http://schemas.microsoft.com/office/powerpoint/2010/main" val="872910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18436" name="Slide Number Placeholder 3"/>
          <p:cNvSpPr>
            <a:spLocks noGrp="1"/>
          </p:cNvSpPr>
          <p:nvPr>
            <p:ph type="sldNum" sz="quarter" idx="5"/>
          </p:nvPr>
        </p:nvSpPr>
        <p:spPr>
          <a:noFill/>
        </p:spPr>
        <p:txBody>
          <a:bodyPr/>
          <a:lstStyle/>
          <a:p>
            <a:fld id="{0E623B42-55AA-4736-90A4-E4BCE3BAE369}" type="slidenum">
              <a:rPr lang="en-US"/>
              <a:pPr/>
              <a:t>1</a:t>
            </a:fld>
            <a:endParaRPr lang="en-US"/>
          </a:p>
        </p:txBody>
      </p:sp>
    </p:spTree>
    <p:extLst>
      <p:ext uri="{BB962C8B-B14F-4D97-AF65-F5344CB8AC3E}">
        <p14:creationId xmlns:p14="http://schemas.microsoft.com/office/powerpoint/2010/main" val="3588494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49E013-E393-4AF8-AFB9-5CFB1CC95D74}" type="slidenum">
              <a:rPr lang="x-none" smtClean="0">
                <a:solidFill>
                  <a:prstClr val="black"/>
                </a:solidFill>
              </a:rPr>
              <a:pPr/>
              <a:t>3</a:t>
            </a:fld>
            <a:endParaRPr lang="x-none">
              <a:solidFill>
                <a:prstClr val="black"/>
              </a:solidFill>
            </a:endParaRPr>
          </a:p>
        </p:txBody>
      </p:sp>
    </p:spTree>
    <p:extLst>
      <p:ext uri="{BB962C8B-B14F-4D97-AF65-F5344CB8AC3E}">
        <p14:creationId xmlns:p14="http://schemas.microsoft.com/office/powerpoint/2010/main" val="361297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49E013-E393-4AF8-AFB9-5CFB1CC95D74}" type="slidenum">
              <a:rPr lang="x-none" smtClean="0">
                <a:solidFill>
                  <a:prstClr val="black"/>
                </a:solidFill>
              </a:rPr>
              <a:pPr/>
              <a:t>4</a:t>
            </a:fld>
            <a:endParaRPr lang="x-none">
              <a:solidFill>
                <a:prstClr val="black"/>
              </a:solidFill>
            </a:endParaRPr>
          </a:p>
        </p:txBody>
      </p:sp>
    </p:spTree>
    <p:extLst>
      <p:ext uri="{BB962C8B-B14F-4D97-AF65-F5344CB8AC3E}">
        <p14:creationId xmlns:p14="http://schemas.microsoft.com/office/powerpoint/2010/main" val="1650229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49E013-E393-4AF8-AFB9-5CFB1CC95D74}" type="slidenum">
              <a:rPr lang="x-none" smtClean="0">
                <a:solidFill>
                  <a:prstClr val="black"/>
                </a:solidFill>
              </a:rPr>
              <a:pPr/>
              <a:t>5</a:t>
            </a:fld>
            <a:endParaRPr lang="x-none">
              <a:solidFill>
                <a:prstClr val="black"/>
              </a:solidFill>
            </a:endParaRPr>
          </a:p>
        </p:txBody>
      </p:sp>
    </p:spTree>
    <p:extLst>
      <p:ext uri="{BB962C8B-B14F-4D97-AF65-F5344CB8AC3E}">
        <p14:creationId xmlns:p14="http://schemas.microsoft.com/office/powerpoint/2010/main" val="3434848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49E013-E393-4AF8-AFB9-5CFB1CC95D74}" type="slidenum">
              <a:rPr lang="x-none" smtClean="0">
                <a:solidFill>
                  <a:prstClr val="black"/>
                </a:solidFill>
              </a:rPr>
              <a:pPr/>
              <a:t>6</a:t>
            </a:fld>
            <a:endParaRPr lang="x-none">
              <a:solidFill>
                <a:prstClr val="black"/>
              </a:solidFill>
            </a:endParaRPr>
          </a:p>
        </p:txBody>
      </p:sp>
    </p:spTree>
    <p:extLst>
      <p:ext uri="{BB962C8B-B14F-4D97-AF65-F5344CB8AC3E}">
        <p14:creationId xmlns:p14="http://schemas.microsoft.com/office/powerpoint/2010/main" val="722606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49E013-E393-4AF8-AFB9-5CFB1CC95D74}" type="slidenum">
              <a:rPr lang="x-none" smtClean="0">
                <a:solidFill>
                  <a:prstClr val="black"/>
                </a:solidFill>
              </a:rPr>
              <a:pPr/>
              <a:t>13</a:t>
            </a:fld>
            <a:endParaRPr lang="x-none">
              <a:solidFill>
                <a:prstClr val="black"/>
              </a:solidFill>
            </a:endParaRPr>
          </a:p>
        </p:txBody>
      </p:sp>
    </p:spTree>
    <p:extLst>
      <p:ext uri="{BB962C8B-B14F-4D97-AF65-F5344CB8AC3E}">
        <p14:creationId xmlns:p14="http://schemas.microsoft.com/office/powerpoint/2010/main" val="2739162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49E013-E393-4AF8-AFB9-5CFB1CC95D74}" type="slidenum">
              <a:rPr lang="x-none" smtClean="0">
                <a:solidFill>
                  <a:prstClr val="black"/>
                </a:solidFill>
              </a:rPr>
              <a:pPr/>
              <a:t>14</a:t>
            </a:fld>
            <a:endParaRPr lang="x-none">
              <a:solidFill>
                <a:prstClr val="black"/>
              </a:solidFill>
            </a:endParaRPr>
          </a:p>
        </p:txBody>
      </p:sp>
    </p:spTree>
    <p:extLst>
      <p:ext uri="{BB962C8B-B14F-4D97-AF65-F5344CB8AC3E}">
        <p14:creationId xmlns:p14="http://schemas.microsoft.com/office/powerpoint/2010/main" val="2304113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49E013-E393-4AF8-AFB9-5CFB1CC95D74}" type="slidenum">
              <a:rPr lang="x-none" smtClean="0">
                <a:solidFill>
                  <a:prstClr val="black"/>
                </a:solidFill>
              </a:rPr>
              <a:pPr/>
              <a:t>20</a:t>
            </a:fld>
            <a:endParaRPr lang="x-none">
              <a:solidFill>
                <a:prstClr val="black"/>
              </a:solidFill>
            </a:endParaRPr>
          </a:p>
        </p:txBody>
      </p:sp>
    </p:spTree>
    <p:extLst>
      <p:ext uri="{BB962C8B-B14F-4D97-AF65-F5344CB8AC3E}">
        <p14:creationId xmlns:p14="http://schemas.microsoft.com/office/powerpoint/2010/main" val="3717330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0FEC94-39BD-493E-870D-988F431A6DAC}" type="datetime1">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6AEE84-5771-4749-8454-202560549175}" type="datetime1">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4EC1F-3842-4EA3-A031-FF80C5576B8A}" type="datetime1">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sr-Cyrl-R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sr-Cyrl-R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BF5F9"/>
                </a:solidFill>
              </a:rPr>
              <a:pPr/>
              <a:t>12/9/2016</a:t>
            </a:fld>
            <a:endParaRPr lang="en-US">
              <a:solidFill>
                <a:srgbClr val="DBF5F9"/>
              </a:solidFill>
            </a:endParaRPr>
          </a:p>
        </p:txBody>
      </p:sp>
      <p:sp>
        <p:nvSpPr>
          <p:cNvPr id="5" name="Footer Placeholder 4"/>
          <p:cNvSpPr>
            <a:spLocks noGrp="1"/>
          </p:cNvSpPr>
          <p:nvPr>
            <p:ph type="ftr" sz="quarter" idx="11"/>
          </p:nvPr>
        </p:nvSpPr>
        <p:spPr/>
        <p:txBody>
          <a:bodyPr/>
          <a:lstStyle/>
          <a:p>
            <a:endParaRPr lang="en-US">
              <a:solidFill>
                <a:srgbClr val="DBF5F9"/>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29271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BF5F9"/>
                </a:solidFill>
              </a:rPr>
              <a:pPr/>
              <a:t>12/9/2016</a:t>
            </a:fld>
            <a:endParaRPr lang="en-US">
              <a:solidFill>
                <a:srgbClr val="DBF5F9"/>
              </a:solidFill>
            </a:endParaRPr>
          </a:p>
        </p:txBody>
      </p:sp>
      <p:sp>
        <p:nvSpPr>
          <p:cNvPr id="5" name="Footer Placeholder 4"/>
          <p:cNvSpPr>
            <a:spLocks noGrp="1"/>
          </p:cNvSpPr>
          <p:nvPr>
            <p:ph type="ftr" sz="quarter" idx="11"/>
          </p:nvPr>
        </p:nvSpPr>
        <p:spPr/>
        <p:txBody>
          <a:bodyPr/>
          <a:lstStyle/>
          <a:p>
            <a:endParaRPr lang="en-US">
              <a:solidFill>
                <a:srgbClr val="DBF5F9"/>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4324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sr-Cyrl-R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BF5F9"/>
                </a:solidFill>
              </a:rPr>
              <a:pPr/>
              <a:t>12/9/2016</a:t>
            </a:fld>
            <a:endParaRPr lang="en-US">
              <a:solidFill>
                <a:srgbClr val="DBF5F9"/>
              </a:solidFill>
            </a:endParaRPr>
          </a:p>
        </p:txBody>
      </p:sp>
      <p:sp>
        <p:nvSpPr>
          <p:cNvPr id="5" name="Footer Placeholder 4"/>
          <p:cNvSpPr>
            <a:spLocks noGrp="1"/>
          </p:cNvSpPr>
          <p:nvPr>
            <p:ph type="ftr" sz="quarter" idx="11"/>
          </p:nvPr>
        </p:nvSpPr>
        <p:spPr/>
        <p:txBody>
          <a:bodyPr/>
          <a:lstStyle/>
          <a:p>
            <a:endParaRPr lang="en-US">
              <a:solidFill>
                <a:srgbClr val="DBF5F9"/>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07399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BF5F9"/>
                </a:solidFill>
              </a:rPr>
              <a:pPr/>
              <a:t>12/9/2016</a:t>
            </a:fld>
            <a:endParaRPr lang="en-US">
              <a:solidFill>
                <a:srgbClr val="DBF5F9"/>
              </a:solidFill>
            </a:endParaRPr>
          </a:p>
        </p:txBody>
      </p:sp>
      <p:sp>
        <p:nvSpPr>
          <p:cNvPr id="6" name="Footer Placeholder 5"/>
          <p:cNvSpPr>
            <a:spLocks noGrp="1"/>
          </p:cNvSpPr>
          <p:nvPr>
            <p:ph type="ftr" sz="quarter" idx="11"/>
          </p:nvPr>
        </p:nvSpPr>
        <p:spPr/>
        <p:txBody>
          <a:bodyPr/>
          <a:lstStyle/>
          <a:p>
            <a:endParaRPr lang="en-US">
              <a:solidFill>
                <a:srgbClr val="DBF5F9"/>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231946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sr-Cyrl-R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BF5F9"/>
                </a:solidFill>
              </a:rPr>
              <a:pPr/>
              <a:t>12/9/2016</a:t>
            </a:fld>
            <a:endParaRPr lang="en-US">
              <a:solidFill>
                <a:srgbClr val="DBF5F9"/>
              </a:solidFill>
            </a:endParaRPr>
          </a:p>
        </p:txBody>
      </p:sp>
      <p:sp>
        <p:nvSpPr>
          <p:cNvPr id="8" name="Footer Placeholder 7"/>
          <p:cNvSpPr>
            <a:spLocks noGrp="1"/>
          </p:cNvSpPr>
          <p:nvPr>
            <p:ph type="ftr" sz="quarter" idx="11"/>
          </p:nvPr>
        </p:nvSpPr>
        <p:spPr/>
        <p:txBody>
          <a:bodyPr/>
          <a:lstStyle/>
          <a:p>
            <a:endParaRPr lang="en-US">
              <a:solidFill>
                <a:srgbClr val="DBF5F9"/>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888005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BF5F9"/>
                </a:solidFill>
              </a:rPr>
              <a:pPr/>
              <a:t>12/9/2016</a:t>
            </a:fld>
            <a:endParaRPr lang="en-US">
              <a:solidFill>
                <a:srgbClr val="DBF5F9"/>
              </a:solidFill>
            </a:endParaRPr>
          </a:p>
        </p:txBody>
      </p:sp>
      <p:sp>
        <p:nvSpPr>
          <p:cNvPr id="4" name="Footer Placeholder 3"/>
          <p:cNvSpPr>
            <a:spLocks noGrp="1"/>
          </p:cNvSpPr>
          <p:nvPr>
            <p:ph type="ftr" sz="quarter" idx="11"/>
          </p:nvPr>
        </p:nvSpPr>
        <p:spPr/>
        <p:txBody>
          <a:bodyPr/>
          <a:lstStyle/>
          <a:p>
            <a:endParaRPr lang="en-US">
              <a:solidFill>
                <a:srgbClr val="DBF5F9"/>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29758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BF5F9"/>
                </a:solidFill>
              </a:rPr>
              <a:pPr/>
              <a:t>12/9/2016</a:t>
            </a:fld>
            <a:endParaRPr lang="en-US">
              <a:solidFill>
                <a:srgbClr val="DBF5F9"/>
              </a:solidFill>
            </a:endParaRPr>
          </a:p>
        </p:txBody>
      </p:sp>
      <p:sp>
        <p:nvSpPr>
          <p:cNvPr id="3" name="Footer Placeholder 2"/>
          <p:cNvSpPr>
            <a:spLocks noGrp="1"/>
          </p:cNvSpPr>
          <p:nvPr>
            <p:ph type="ftr" sz="quarter" idx="11"/>
          </p:nvPr>
        </p:nvSpPr>
        <p:spPr/>
        <p:txBody>
          <a:bodyPr/>
          <a:lstStyle/>
          <a:p>
            <a:endParaRPr lang="en-US">
              <a:solidFill>
                <a:srgbClr val="DBF5F9"/>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600567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sr-Cyrl-R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BF5F9"/>
                </a:solidFill>
              </a:rPr>
              <a:pPr/>
              <a:t>12/9/2016</a:t>
            </a:fld>
            <a:endParaRPr lang="en-US">
              <a:solidFill>
                <a:srgbClr val="DBF5F9"/>
              </a:solidFill>
            </a:endParaRPr>
          </a:p>
        </p:txBody>
      </p:sp>
      <p:sp>
        <p:nvSpPr>
          <p:cNvPr id="6" name="Footer Placeholder 5"/>
          <p:cNvSpPr>
            <a:spLocks noGrp="1"/>
          </p:cNvSpPr>
          <p:nvPr>
            <p:ph type="ftr" sz="quarter" idx="11"/>
          </p:nvPr>
        </p:nvSpPr>
        <p:spPr/>
        <p:txBody>
          <a:bodyPr/>
          <a:lstStyle/>
          <a:p>
            <a:endParaRPr lang="en-US">
              <a:solidFill>
                <a:srgbClr val="DBF5F9"/>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92365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CDB54D-F33C-415E-A843-354D3906752E}" type="datetime1">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sr-Cyrl-R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r-Cyrl-R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BF5F9"/>
                </a:solidFill>
              </a:rPr>
              <a:pPr/>
              <a:t>12/9/2016</a:t>
            </a:fld>
            <a:endParaRPr lang="en-US">
              <a:solidFill>
                <a:srgbClr val="DBF5F9"/>
              </a:solidFill>
            </a:endParaRPr>
          </a:p>
        </p:txBody>
      </p:sp>
      <p:sp>
        <p:nvSpPr>
          <p:cNvPr id="6" name="Footer Placeholder 5"/>
          <p:cNvSpPr>
            <a:spLocks noGrp="1"/>
          </p:cNvSpPr>
          <p:nvPr>
            <p:ph type="ftr" sz="quarter" idx="11"/>
          </p:nvPr>
        </p:nvSpPr>
        <p:spPr/>
        <p:txBody>
          <a:bodyPr/>
          <a:lstStyle/>
          <a:p>
            <a:endParaRPr lang="en-US">
              <a:solidFill>
                <a:srgbClr val="DBF5F9"/>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667750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BF5F9"/>
                </a:solidFill>
              </a:rPr>
              <a:pPr/>
              <a:t>12/9/2016</a:t>
            </a:fld>
            <a:endParaRPr lang="en-US">
              <a:solidFill>
                <a:srgbClr val="DBF5F9"/>
              </a:solidFill>
            </a:endParaRPr>
          </a:p>
        </p:txBody>
      </p:sp>
      <p:sp>
        <p:nvSpPr>
          <p:cNvPr id="5" name="Footer Placeholder 4"/>
          <p:cNvSpPr>
            <a:spLocks noGrp="1"/>
          </p:cNvSpPr>
          <p:nvPr>
            <p:ph type="ftr" sz="quarter" idx="11"/>
          </p:nvPr>
        </p:nvSpPr>
        <p:spPr/>
        <p:txBody>
          <a:bodyPr/>
          <a:lstStyle/>
          <a:p>
            <a:endParaRPr lang="en-US">
              <a:solidFill>
                <a:srgbClr val="DBF5F9"/>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479872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sr-Cyrl-R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BF5F9"/>
                </a:solidFill>
              </a:rPr>
              <a:pPr/>
              <a:t>12/9/2016</a:t>
            </a:fld>
            <a:endParaRPr lang="en-US">
              <a:solidFill>
                <a:srgbClr val="DBF5F9"/>
              </a:solidFill>
            </a:endParaRPr>
          </a:p>
        </p:txBody>
      </p:sp>
      <p:sp>
        <p:nvSpPr>
          <p:cNvPr id="5" name="Footer Placeholder 4"/>
          <p:cNvSpPr>
            <a:spLocks noGrp="1"/>
          </p:cNvSpPr>
          <p:nvPr>
            <p:ph type="ftr" sz="quarter" idx="11"/>
          </p:nvPr>
        </p:nvSpPr>
        <p:spPr/>
        <p:txBody>
          <a:bodyPr/>
          <a:lstStyle/>
          <a:p>
            <a:endParaRPr lang="en-US">
              <a:solidFill>
                <a:srgbClr val="DBF5F9"/>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184604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0FEC94-39BD-493E-870D-988F431A6DAC}" type="datetime1">
              <a:rPr lang="en-US" smtClean="0">
                <a:solidFill>
                  <a:prstClr val="black">
                    <a:tint val="75000"/>
                  </a:prstClr>
                </a:solidFill>
              </a:rPr>
              <a:pPr/>
              <a:t>12/9/2016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40482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CDB54D-F33C-415E-A843-354D3906752E}" type="datetime1">
              <a:rPr lang="en-US" smtClean="0">
                <a:solidFill>
                  <a:prstClr val="black">
                    <a:tint val="75000"/>
                  </a:prstClr>
                </a:solidFill>
              </a:rPr>
              <a:pPr/>
              <a:t>12/9/2016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43592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73BEC-E9FD-475D-9033-3B04FB06EF89}" type="datetime1">
              <a:rPr lang="en-US" smtClean="0">
                <a:solidFill>
                  <a:prstClr val="black">
                    <a:tint val="75000"/>
                  </a:prstClr>
                </a:solidFill>
              </a:rPr>
              <a:pPr/>
              <a:t>12/9/2016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09533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FE4143-F29C-46EB-B630-25DB26AC8991}" type="datetime1">
              <a:rPr lang="en-US" smtClean="0">
                <a:solidFill>
                  <a:prstClr val="black">
                    <a:tint val="75000"/>
                  </a:prstClr>
                </a:solidFill>
              </a:rPr>
              <a:pPr/>
              <a:t>12/9/2016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2343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ED32A6-5AD5-4E8E-B2CA-87D89FC20134}" type="datetime1">
              <a:rPr lang="en-US" smtClean="0">
                <a:solidFill>
                  <a:prstClr val="black">
                    <a:tint val="75000"/>
                  </a:prstClr>
                </a:solidFill>
              </a:rPr>
              <a:pPr/>
              <a:t>12/9/2016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69553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9F596E-A8F7-46C5-BD30-C8AC30097D30}" type="datetime1">
              <a:rPr lang="en-US" smtClean="0">
                <a:solidFill>
                  <a:prstClr val="black">
                    <a:tint val="75000"/>
                  </a:prstClr>
                </a:solidFill>
              </a:rPr>
              <a:pPr/>
              <a:t>12/9/2016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77019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3B9600-5CD9-4497-B580-0BFE02623F37}" type="datetime1">
              <a:rPr lang="en-US" smtClean="0">
                <a:solidFill>
                  <a:prstClr val="black">
                    <a:tint val="75000"/>
                  </a:prstClr>
                </a:solidFill>
              </a:rPr>
              <a:pPr/>
              <a:t>12/9/2016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97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73BEC-E9FD-475D-9033-3B04FB06EF89}" type="datetime1">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8A60C2-F176-4028-B93B-86E057A293EE}" type="datetime1">
              <a:rPr lang="en-US" smtClean="0">
                <a:solidFill>
                  <a:prstClr val="black">
                    <a:tint val="75000"/>
                  </a:prstClr>
                </a:solidFill>
              </a:rPr>
              <a:pPr/>
              <a:t>12/9/2016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84495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50345-22D6-4EC3-A0DF-6A874EBC1EF8}" type="datetime1">
              <a:rPr lang="en-US" smtClean="0">
                <a:solidFill>
                  <a:prstClr val="black">
                    <a:tint val="75000"/>
                  </a:prstClr>
                </a:solidFill>
              </a:rPr>
              <a:pPr/>
              <a:t>12/9/2016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36577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6AEE84-5771-4749-8454-202560549175}" type="datetime1">
              <a:rPr lang="en-US" smtClean="0">
                <a:solidFill>
                  <a:prstClr val="black">
                    <a:tint val="75000"/>
                  </a:prstClr>
                </a:solidFill>
              </a:rPr>
              <a:pPr/>
              <a:t>12/9/2016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06555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4EC1F-3842-4EA3-A031-FF80C5576B8A}" type="datetime1">
              <a:rPr lang="en-US" smtClean="0">
                <a:solidFill>
                  <a:prstClr val="black">
                    <a:tint val="75000"/>
                  </a:prstClr>
                </a:solidFill>
              </a:rPr>
              <a:pPr/>
              <a:t>12/9/2016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1365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FE4143-F29C-46EB-B630-25DB26AC8991}" type="datetime1">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ED32A6-5AD5-4E8E-B2CA-87D89FC20134}" type="datetime1">
              <a:rPr lang="en-US" smtClean="0"/>
              <a:pPr/>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9F596E-A8F7-46C5-BD30-C8AC30097D30}" type="datetime1">
              <a:rPr lang="en-US" smtClean="0"/>
              <a:pPr/>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3B9600-5CD9-4497-B580-0BFE02623F37}" type="datetime1">
              <a:rPr lang="en-US" smtClean="0"/>
              <a:pPr/>
              <a:t>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8A60C2-F176-4028-B93B-86E057A293EE}" type="datetime1">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50345-22D6-4EC3-A0DF-6A874EBC1EF8}" type="datetime1">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6FF57-DCE5-4B9E-93FF-AB80D8AB533D}" type="datetime1">
              <a:rPr lang="en-US" smtClean="0"/>
              <a:pPr/>
              <a:t>12/9/2016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417" r:id="rId1"/>
    <p:sldLayoutId id="2147484418" r:id="rId2"/>
    <p:sldLayoutId id="2147484419" r:id="rId3"/>
    <p:sldLayoutId id="2147484420" r:id="rId4"/>
    <p:sldLayoutId id="2147484421" r:id="rId5"/>
    <p:sldLayoutId id="2147484422" r:id="rId6"/>
    <p:sldLayoutId id="2147484423" r:id="rId7"/>
    <p:sldLayoutId id="2147484424" r:id="rId8"/>
    <p:sldLayoutId id="2147484425" r:id="rId9"/>
    <p:sldLayoutId id="2147484426" r:id="rId10"/>
    <p:sldLayoutId id="214748442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sr-Cyrl-R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6A6FF57-DCE5-4B9E-93FF-AB80D8AB533D}" type="datetime1">
              <a:rPr lang="en-US" smtClean="0"/>
              <a:pPr/>
              <a:t>12/9/2016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69772683"/>
      </p:ext>
    </p:extLst>
  </p:cSld>
  <p:clrMap bg1="lt1" tx1="dk1" bg2="lt2" tx2="dk2" accent1="accent1" accent2="accent2" accent3="accent3" accent4="accent4" accent5="accent5" accent6="accent6" hlink="hlink" folHlink="folHlink"/>
  <p:sldLayoutIdLst>
    <p:sldLayoutId id="2147484693" r:id="rId1"/>
    <p:sldLayoutId id="2147484694" r:id="rId2"/>
    <p:sldLayoutId id="2147484695" r:id="rId3"/>
    <p:sldLayoutId id="2147484696" r:id="rId4"/>
    <p:sldLayoutId id="2147484697" r:id="rId5"/>
    <p:sldLayoutId id="2147484698" r:id="rId6"/>
    <p:sldLayoutId id="2147484699" r:id="rId7"/>
    <p:sldLayoutId id="2147484700" r:id="rId8"/>
    <p:sldLayoutId id="2147484701" r:id="rId9"/>
    <p:sldLayoutId id="2147484702" r:id="rId10"/>
    <p:sldLayoutId id="214748470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r-Latn-R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6FF57-DCE5-4B9E-93FF-AB80D8AB533D}" type="datetime1">
              <a:rPr lang="en-US" smtClean="0">
                <a:solidFill>
                  <a:prstClr val="black">
                    <a:tint val="75000"/>
                  </a:prstClr>
                </a:solidFill>
              </a:rPr>
              <a:pPr/>
              <a:t>12/9/2016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0546762"/>
      </p:ext>
    </p:extLst>
  </p:cSld>
  <p:clrMap bg1="lt1" tx1="dk1" bg2="lt2" tx2="dk2" accent1="accent1" accent2="accent2" accent3="accent3" accent4="accent4" accent5="accent5" accent6="accent6" hlink="hlink" folHlink="folHlink"/>
  <p:sldLayoutIdLst>
    <p:sldLayoutId id="2147484717" r:id="rId1"/>
    <p:sldLayoutId id="2147484718" r:id="rId2"/>
    <p:sldLayoutId id="2147484719" r:id="rId3"/>
    <p:sldLayoutId id="2147484720" r:id="rId4"/>
    <p:sldLayoutId id="2147484721" r:id="rId5"/>
    <p:sldLayoutId id="2147484722" r:id="rId6"/>
    <p:sldLayoutId id="2147484723" r:id="rId7"/>
    <p:sldLayoutId id="2147484724" r:id="rId8"/>
    <p:sldLayoutId id="2147484725" r:id="rId9"/>
    <p:sldLayoutId id="2147484726" r:id="rId10"/>
    <p:sldLayoutId id="214748472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431800" y="1196975"/>
            <a:ext cx="8280400" cy="5102225"/>
          </a:xfrm>
        </p:spPr>
        <p:txBody>
          <a:bodyPr rtlCol="0">
            <a:noAutofit/>
          </a:bodyPr>
          <a:lstStyle/>
          <a:p>
            <a:pPr marL="914400" lvl="2" indent="0" eaLnBrk="1" fontAlgn="auto" hangingPunct="1">
              <a:spcAft>
                <a:spcPts val="0"/>
              </a:spcAft>
              <a:buNone/>
              <a:defRPr/>
            </a:pPr>
            <a:r>
              <a:rPr lang="sr-Cyrl-RS" sz="2800" dirty="0" smtClean="0">
                <a:solidFill>
                  <a:srgbClr val="FF0000"/>
                </a:solidFill>
                <a:latin typeface="Times New Roman" pitchFamily="18" charset="0"/>
                <a:cs typeface="Times New Roman" pitchFamily="18" charset="0"/>
              </a:rPr>
              <a:t>Комора здравствених </a:t>
            </a:r>
            <a:r>
              <a:rPr lang="sr-Cyrl-RS" sz="2800" dirty="0">
                <a:solidFill>
                  <a:srgbClr val="FF0000"/>
                </a:solidFill>
                <a:latin typeface="Times New Roman" pitchFamily="18" charset="0"/>
                <a:cs typeface="Times New Roman" pitchFamily="18" charset="0"/>
              </a:rPr>
              <a:t>у</a:t>
            </a:r>
            <a:r>
              <a:rPr lang="sr-Cyrl-RS" sz="2800" dirty="0" smtClean="0">
                <a:solidFill>
                  <a:srgbClr val="FF0000"/>
                </a:solidFill>
                <a:latin typeface="Times New Roman" pitchFamily="18" charset="0"/>
                <a:cs typeface="Times New Roman" pitchFamily="18" charset="0"/>
              </a:rPr>
              <a:t>станова Србије</a:t>
            </a:r>
            <a:endParaRPr lang="x-none" sz="2800" dirty="0" smtClean="0">
              <a:solidFill>
                <a:srgbClr val="FF0000"/>
              </a:solidFill>
              <a:latin typeface="Times New Roman" pitchFamily="18" charset="0"/>
              <a:cs typeface="Times New Roman" pitchFamily="18" charset="0"/>
            </a:endParaRPr>
          </a:p>
          <a:p>
            <a:pPr lvl="2" eaLnBrk="1" fontAlgn="auto" hangingPunct="1">
              <a:spcAft>
                <a:spcPts val="0"/>
              </a:spcAft>
              <a:buFont typeface="Arial" pitchFamily="34" charset="0"/>
              <a:buNone/>
              <a:defRPr/>
            </a:pPr>
            <a:endParaRPr lang="x-none" sz="2800" b="1" dirty="0" smtClean="0">
              <a:solidFill>
                <a:schemeClr val="tx1">
                  <a:lumMod val="65000"/>
                  <a:lumOff val="35000"/>
                </a:schemeClr>
              </a:solidFill>
              <a:latin typeface="Times New Roman" pitchFamily="18" charset="0"/>
              <a:cs typeface="Times New Roman" pitchFamily="18" charset="0"/>
            </a:endParaRPr>
          </a:p>
          <a:p>
            <a:pPr lvl="2" algn="ctr" eaLnBrk="1" fontAlgn="auto" hangingPunct="1">
              <a:spcAft>
                <a:spcPts val="0"/>
              </a:spcAft>
              <a:buFont typeface="Arial" pitchFamily="34" charset="0"/>
              <a:buNone/>
              <a:defRPr/>
            </a:pPr>
            <a:r>
              <a:rPr lang="sr-Cyrl-RS" sz="2800" b="1" dirty="0" smtClean="0">
                <a:solidFill>
                  <a:schemeClr val="tx2"/>
                </a:solidFill>
                <a:latin typeface="Times New Roman" pitchFamily="18" charset="0"/>
                <a:cs typeface="Times New Roman" pitchFamily="18" charset="0"/>
              </a:rPr>
              <a:t>ПРАКС</a:t>
            </a:r>
            <a:r>
              <a:rPr lang="en-US" sz="2800" b="1" dirty="0" smtClean="0">
                <a:solidFill>
                  <a:schemeClr val="tx2"/>
                </a:solidFill>
                <a:latin typeface="Times New Roman" pitchFamily="18" charset="0"/>
                <a:cs typeface="Times New Roman" pitchFamily="18" charset="0"/>
              </a:rPr>
              <a:t>A</a:t>
            </a:r>
            <a:r>
              <a:rPr lang="sr-Cyrl-RS" sz="2800" b="1" dirty="0" smtClean="0">
                <a:solidFill>
                  <a:schemeClr val="tx2"/>
                </a:solidFill>
                <a:latin typeface="Times New Roman" pitchFamily="18" charset="0"/>
                <a:cs typeface="Times New Roman" pitchFamily="18" charset="0"/>
              </a:rPr>
              <a:t> РЕПУБЛИЧКЕ КОМИСИЈЕ</a:t>
            </a:r>
          </a:p>
          <a:p>
            <a:pPr lvl="2" algn="ctr" eaLnBrk="1" fontAlgn="auto" hangingPunct="1">
              <a:spcAft>
                <a:spcPts val="0"/>
              </a:spcAft>
              <a:buFont typeface="Arial" pitchFamily="34" charset="0"/>
              <a:buNone/>
              <a:defRPr/>
            </a:pPr>
            <a:r>
              <a:rPr lang="sr-Cyrl-RS" sz="2800" b="1" dirty="0" smtClean="0">
                <a:solidFill>
                  <a:schemeClr val="tx2"/>
                </a:solidFill>
                <a:latin typeface="Times New Roman" pitchFamily="18" charset="0"/>
                <a:cs typeface="Times New Roman" pitchFamily="18" charset="0"/>
              </a:rPr>
              <a:t>ЗА ЗАШТИТУ ПРАВА</a:t>
            </a:r>
            <a:r>
              <a:rPr lang="sr-Cyrl-CS" sz="2800" b="1" dirty="0" smtClean="0">
                <a:solidFill>
                  <a:schemeClr val="tx1">
                    <a:lumMod val="65000"/>
                    <a:lumOff val="35000"/>
                  </a:schemeClr>
                </a:solidFill>
                <a:latin typeface="Times New Roman" pitchFamily="18" charset="0"/>
                <a:cs typeface="Times New Roman" pitchFamily="18" charset="0"/>
              </a:rPr>
              <a:t>	</a:t>
            </a:r>
            <a:r>
              <a:rPr lang="sr-Cyrl-CS" sz="2800" b="1" dirty="0" smtClean="0">
                <a:solidFill>
                  <a:schemeClr val="accent4">
                    <a:lumMod val="75000"/>
                  </a:schemeClr>
                </a:solidFill>
                <a:latin typeface="Times New Roman" pitchFamily="18" charset="0"/>
                <a:cs typeface="Times New Roman" pitchFamily="18" charset="0"/>
              </a:rPr>
              <a:t>     </a:t>
            </a:r>
            <a:endParaRPr lang="sr-Latn-RS" sz="2800" b="1" dirty="0" smtClean="0">
              <a:solidFill>
                <a:schemeClr val="accent4">
                  <a:lumMod val="75000"/>
                </a:schemeClr>
              </a:solidFill>
              <a:latin typeface="Times New Roman" pitchFamily="18" charset="0"/>
              <a:cs typeface="Times New Roman" pitchFamily="18" charset="0"/>
            </a:endParaRPr>
          </a:p>
          <a:p>
            <a:pPr lvl="2">
              <a:buNone/>
              <a:defRPr/>
            </a:pPr>
            <a:r>
              <a:rPr lang="sr-Cyrl-CS" sz="1800" b="1" dirty="0" smtClean="0">
                <a:solidFill>
                  <a:schemeClr val="accent4">
                    <a:lumMod val="75000"/>
                  </a:schemeClr>
                </a:solidFill>
                <a:latin typeface="Times New Roman" pitchFamily="18" charset="0"/>
                <a:cs typeface="Times New Roman" pitchFamily="18" charset="0"/>
              </a:rPr>
              <a:t>						</a:t>
            </a:r>
          </a:p>
          <a:p>
            <a:pPr lvl="2">
              <a:buNone/>
              <a:defRPr/>
            </a:pPr>
            <a:endParaRPr lang="sr-Cyrl-CS" sz="1800" b="1" dirty="0">
              <a:solidFill>
                <a:schemeClr val="accent4">
                  <a:lumMod val="75000"/>
                </a:schemeClr>
              </a:solidFill>
              <a:latin typeface="Times New Roman" pitchFamily="18" charset="0"/>
              <a:cs typeface="Times New Roman" pitchFamily="18" charset="0"/>
            </a:endParaRPr>
          </a:p>
          <a:p>
            <a:pPr lvl="2" algn="r">
              <a:buNone/>
              <a:defRPr/>
            </a:pPr>
            <a:r>
              <a:rPr lang="en-US" sz="1800" b="1" dirty="0" smtClean="0">
                <a:solidFill>
                  <a:schemeClr val="accent4">
                    <a:lumMod val="75000"/>
                  </a:schemeClr>
                </a:solidFill>
                <a:latin typeface="Times New Roman" pitchFamily="18" charset="0"/>
                <a:cs typeface="Times New Roman" pitchFamily="18" charset="0"/>
              </a:rPr>
              <a:t>Ja</a:t>
            </a:r>
            <a:r>
              <a:rPr lang="sr-Cyrl-RS" sz="1800" b="1" dirty="0" smtClean="0">
                <a:solidFill>
                  <a:schemeClr val="accent4">
                    <a:lumMod val="75000"/>
                  </a:schemeClr>
                </a:solidFill>
                <a:latin typeface="Times New Roman" pitchFamily="18" charset="0"/>
                <a:cs typeface="Times New Roman" pitchFamily="18" charset="0"/>
              </a:rPr>
              <a:t>смина Миленковић</a:t>
            </a:r>
          </a:p>
          <a:p>
            <a:pPr lvl="2" algn="r">
              <a:buNone/>
              <a:defRPr/>
            </a:pPr>
            <a:r>
              <a:rPr lang="sr-Cyrl-RS" sz="1800" b="1" dirty="0" smtClean="0">
                <a:solidFill>
                  <a:schemeClr val="accent4">
                    <a:lumMod val="75000"/>
                  </a:schemeClr>
                </a:solidFill>
                <a:latin typeface="Times New Roman" pitchFamily="18" charset="0"/>
                <a:cs typeface="Times New Roman" pitchFamily="18" charset="0"/>
              </a:rPr>
              <a:t>Члан Републичке комисије за заштиту права</a:t>
            </a:r>
            <a:endParaRPr lang="sr-Latn-RS" sz="1800" dirty="0">
              <a:latin typeface="Times New Roman" pitchFamily="18" charset="0"/>
              <a:cs typeface="Times New Roman" pitchFamily="18" charset="0"/>
            </a:endParaRPr>
          </a:p>
          <a:p>
            <a:pPr lvl="2" algn="r">
              <a:buNone/>
              <a:defRPr/>
            </a:pPr>
            <a:endParaRPr lang="sr-Latn-RS" sz="1800" i="1" dirty="0" smtClean="0">
              <a:solidFill>
                <a:schemeClr val="accent4">
                  <a:lumMod val="75000"/>
                </a:schemeClr>
              </a:solidFill>
              <a:latin typeface="Times New Roman" pitchFamily="18" charset="0"/>
              <a:cs typeface="Times New Roman" pitchFamily="18" charset="0"/>
            </a:endParaRPr>
          </a:p>
          <a:p>
            <a:pPr lvl="2" algn="r">
              <a:buNone/>
              <a:defRPr/>
            </a:pPr>
            <a:endParaRPr lang="sr-Latn-RS" sz="1800" i="1" dirty="0">
              <a:solidFill>
                <a:schemeClr val="accent4">
                  <a:lumMod val="75000"/>
                </a:schemeClr>
              </a:solidFill>
              <a:latin typeface="Times New Roman" pitchFamily="18" charset="0"/>
              <a:cs typeface="Times New Roman" pitchFamily="18" charset="0"/>
            </a:endParaRPr>
          </a:p>
          <a:p>
            <a:pPr lvl="2" algn="r">
              <a:buNone/>
              <a:defRPr/>
            </a:pPr>
            <a:r>
              <a:rPr lang="sr-Cyrl-RS" sz="1800" i="1" dirty="0" smtClean="0">
                <a:solidFill>
                  <a:schemeClr val="accent4">
                    <a:lumMod val="75000"/>
                  </a:schemeClr>
                </a:solidFill>
                <a:latin typeface="Times New Roman" pitchFamily="18" charset="0"/>
                <a:cs typeface="Times New Roman" pitchFamily="18" charset="0"/>
              </a:rPr>
              <a:t>Врњачка Бања, децембар</a:t>
            </a:r>
            <a:r>
              <a:rPr lang="sr-Cyrl-CS" sz="1800" i="1" dirty="0" smtClean="0">
                <a:solidFill>
                  <a:schemeClr val="accent4">
                    <a:lumMod val="75000"/>
                  </a:schemeClr>
                </a:solidFill>
                <a:latin typeface="Times New Roman" pitchFamily="18" charset="0"/>
                <a:cs typeface="Times New Roman" pitchFamily="18" charset="0"/>
              </a:rPr>
              <a:t> </a:t>
            </a:r>
            <a:r>
              <a:rPr lang="x-none" sz="1800" i="1" dirty="0" smtClean="0">
                <a:solidFill>
                  <a:schemeClr val="accent4">
                    <a:lumMod val="75000"/>
                  </a:schemeClr>
                </a:solidFill>
                <a:latin typeface="Times New Roman" pitchFamily="18" charset="0"/>
                <a:cs typeface="Times New Roman" pitchFamily="18" charset="0"/>
              </a:rPr>
              <a:t>201</a:t>
            </a:r>
            <a:r>
              <a:rPr lang="sr-Cyrl-RS" sz="1800" i="1" dirty="0" smtClean="0">
                <a:solidFill>
                  <a:schemeClr val="accent4">
                    <a:lumMod val="75000"/>
                  </a:schemeClr>
                </a:solidFill>
                <a:latin typeface="Times New Roman" pitchFamily="18" charset="0"/>
                <a:cs typeface="Times New Roman" pitchFamily="18" charset="0"/>
              </a:rPr>
              <a:t>6</a:t>
            </a:r>
            <a:r>
              <a:rPr lang="x-none" sz="1800" i="1" dirty="0" smtClean="0">
                <a:solidFill>
                  <a:schemeClr val="accent4">
                    <a:lumMod val="75000"/>
                  </a:schemeClr>
                </a:solidFill>
                <a:latin typeface="Times New Roman" pitchFamily="18" charset="0"/>
                <a:cs typeface="Times New Roman" pitchFamily="18" charset="0"/>
              </a:rPr>
              <a:t>. године</a:t>
            </a:r>
            <a:r>
              <a:rPr lang="x-none" sz="1800" dirty="0" smtClean="0">
                <a:solidFill>
                  <a:schemeClr val="accent4">
                    <a:lumMod val="75000"/>
                  </a:schemeClr>
                </a:solidFill>
                <a:latin typeface="Times New Roman" pitchFamily="18" charset="0"/>
                <a:cs typeface="Times New Roman" pitchFamily="18" charset="0"/>
              </a:rPr>
              <a:t>.</a:t>
            </a:r>
          </a:p>
          <a:p>
            <a:pPr lvl="2" eaLnBrk="1" fontAlgn="auto" hangingPunct="1">
              <a:spcAft>
                <a:spcPts val="0"/>
              </a:spcAft>
              <a:buFont typeface="Arial" pitchFamily="34" charset="0"/>
              <a:buNone/>
              <a:defRPr/>
            </a:pPr>
            <a:r>
              <a:rPr lang="x-none" sz="2800" dirty="0" smtClean="0">
                <a:latin typeface="Times New Roman" pitchFamily="18" charset="0"/>
                <a:cs typeface="Times New Roman" pitchFamily="18" charset="0"/>
              </a:rPr>
              <a:t>						</a:t>
            </a:r>
            <a:endParaRPr lang="x-none" sz="2200" b="1" dirty="0" smtClean="0">
              <a:solidFill>
                <a:schemeClr val="accent4">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192455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2800" b="1" dirty="0">
                <a:solidFill>
                  <a:srgbClr val="04617B"/>
                </a:solidFill>
              </a:rPr>
              <a:t>Додатни услови за учешће </a:t>
            </a:r>
            <a:r>
              <a:rPr lang="sr-Cyrl-RS" sz="2800" b="1" dirty="0" smtClean="0">
                <a:solidFill>
                  <a:srgbClr val="04617B"/>
                </a:solidFill>
              </a:rPr>
              <a:t>–</a:t>
            </a:r>
            <a:r>
              <a:rPr lang="en-US" sz="2800" b="1" dirty="0" smtClean="0">
                <a:solidFill>
                  <a:srgbClr val="04617B"/>
                </a:solidFill>
              </a:rPr>
              <a:t> </a:t>
            </a:r>
            <a:r>
              <a:rPr lang="sr-Cyrl-RS" sz="2800" b="1" dirty="0" smtClean="0">
                <a:solidFill>
                  <a:srgbClr val="04617B"/>
                </a:solidFill>
              </a:rPr>
              <a:t>кадровски капацитет</a:t>
            </a:r>
            <a:endParaRPr lang="en-US" sz="3200" b="1" dirty="0"/>
          </a:p>
        </p:txBody>
      </p:sp>
      <p:sp>
        <p:nvSpPr>
          <p:cNvPr id="3" name="Content Placeholder 2"/>
          <p:cNvSpPr>
            <a:spLocks noGrp="1"/>
          </p:cNvSpPr>
          <p:nvPr>
            <p:ph idx="1"/>
          </p:nvPr>
        </p:nvSpPr>
        <p:spPr/>
        <p:txBody>
          <a:bodyPr>
            <a:noAutofit/>
          </a:bodyPr>
          <a:lstStyle/>
          <a:p>
            <a:pPr algn="just"/>
            <a:r>
              <a:rPr lang="sr-Cyrl-RS" sz="1800" dirty="0" smtClean="0">
                <a:latin typeface="Arial" pitchFamily="34" charset="0"/>
                <a:cs typeface="Arial" pitchFamily="34" charset="0"/>
              </a:rPr>
              <a:t>Неоправдан захтев кадр</a:t>
            </a:r>
            <a:r>
              <a:rPr lang="sr-Cyrl-RS" sz="1800" dirty="0">
                <a:latin typeface="Arial" pitchFamily="34" charset="0"/>
                <a:cs typeface="Arial" pitchFamily="34" charset="0"/>
              </a:rPr>
              <a:t> </a:t>
            </a:r>
            <a:r>
              <a:rPr lang="sr-Cyrl-RS" sz="1800" dirty="0" smtClean="0">
                <a:latin typeface="Arial" pitchFamily="34" charset="0"/>
                <a:cs typeface="Arial" pitchFamily="34" charset="0"/>
              </a:rPr>
              <a:t>капацитета да предметне услуге обављају искључиво </a:t>
            </a:r>
            <a:r>
              <a:rPr lang="sr-Cyrl-RS" sz="1800" b="1" dirty="0" smtClean="0">
                <a:latin typeface="Arial" pitchFamily="34" charset="0"/>
                <a:cs typeface="Arial" pitchFamily="34" charset="0"/>
              </a:rPr>
              <a:t>она лица која су приказана као кадровски капацитет </a:t>
            </a:r>
            <a:r>
              <a:rPr lang="sr-Cyrl-RS" sz="1800" dirty="0" smtClean="0">
                <a:latin typeface="Arial" pitchFamily="34" charset="0"/>
                <a:cs typeface="Arial" pitchFamily="34" charset="0"/>
              </a:rPr>
              <a:t>у моменту када се подноси понуда</a:t>
            </a:r>
          </a:p>
          <a:p>
            <a:pPr algn="just"/>
            <a:r>
              <a:rPr lang="sr-Cyrl-RS" sz="1800" dirty="0" smtClean="0">
                <a:latin typeface="Arial" pitchFamily="34" charset="0"/>
                <a:cs typeface="Arial" pitchFamily="34" charset="0"/>
              </a:rPr>
              <a:t>Став РК: свако лице има слободу да по сопственој одлуци промени послодавца или да престане да обавља одређени посао из било ког разлога, а послодавац не може да сноси одговорност за то (Решење 1179/2015, ДЗ Визим), </a:t>
            </a:r>
          </a:p>
          <a:p>
            <a:pPr algn="just"/>
            <a:r>
              <a:rPr lang="sr-Cyrl-RS" sz="1800" dirty="0" smtClean="0">
                <a:latin typeface="Arial" pitchFamily="34" charset="0"/>
                <a:cs typeface="Arial" pitchFamily="34" charset="0"/>
              </a:rPr>
              <a:t>Неоправдани захтев да у радном односу понуђач има докторе наука, ако из техничких спецификација предметне </a:t>
            </a:r>
            <a:r>
              <a:rPr lang="sr-Cyrl-RS" sz="1800" dirty="0" err="1" smtClean="0">
                <a:latin typeface="Arial" pitchFamily="34" charset="0"/>
                <a:cs typeface="Arial" pitchFamily="34" charset="0"/>
              </a:rPr>
              <a:t>јн</a:t>
            </a:r>
            <a:r>
              <a:rPr lang="sr-Cyrl-RS" sz="1800" dirty="0" smtClean="0">
                <a:latin typeface="Arial" pitchFamily="34" charset="0"/>
                <a:cs typeface="Arial" pitchFamily="34" charset="0"/>
              </a:rPr>
              <a:t> не произилази да је то потребно (наручилац указује да је желео стручњаке који могу брже да дају боље дијагнозе, у последњих пар година имао доста запослених који су оболели од рака, хтео да запослени имају помоћ у превенцији, став РК: није предвиђено вршење </a:t>
            </a:r>
            <a:r>
              <a:rPr lang="sr-Cyrl-RS" sz="1800" dirty="0" err="1" smtClean="0">
                <a:latin typeface="Arial" pitchFamily="34" charset="0"/>
                <a:cs typeface="Arial" pitchFamily="34" charset="0"/>
              </a:rPr>
              <a:t>онколошких</a:t>
            </a:r>
            <a:r>
              <a:rPr lang="sr-Cyrl-RS" sz="1800" dirty="0" smtClean="0">
                <a:latin typeface="Arial" pitchFamily="34" charset="0"/>
                <a:cs typeface="Arial" pitchFamily="34" charset="0"/>
              </a:rPr>
              <a:t> прегледа и дијагностике, нити „образовање запослених“ нити „помоћ у превенцији (решење 1179/2015)</a:t>
            </a:r>
          </a:p>
        </p:txBody>
      </p:sp>
    </p:spTree>
    <p:extLst>
      <p:ext uri="{BB962C8B-B14F-4D97-AF65-F5344CB8AC3E}">
        <p14:creationId xmlns:p14="http://schemas.microsoft.com/office/powerpoint/2010/main" val="71013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2800" b="1" dirty="0">
                <a:solidFill>
                  <a:srgbClr val="04617B"/>
                </a:solidFill>
              </a:rPr>
              <a:t>Додатни услови за учешће </a:t>
            </a:r>
            <a:r>
              <a:rPr lang="sr-Cyrl-RS" sz="2800" b="1" dirty="0" smtClean="0">
                <a:solidFill>
                  <a:srgbClr val="04617B"/>
                </a:solidFill>
              </a:rPr>
              <a:t>–</a:t>
            </a:r>
            <a:r>
              <a:rPr lang="en-US" sz="2800" b="1" dirty="0" smtClean="0">
                <a:solidFill>
                  <a:srgbClr val="04617B"/>
                </a:solidFill>
              </a:rPr>
              <a:t> </a:t>
            </a:r>
            <a:r>
              <a:rPr lang="sr-Cyrl-RS" sz="2800" b="1" dirty="0" smtClean="0">
                <a:solidFill>
                  <a:srgbClr val="04617B"/>
                </a:solidFill>
              </a:rPr>
              <a:t>кадровски капацитет</a:t>
            </a:r>
            <a:endParaRPr lang="en-US" sz="3200" b="1" dirty="0"/>
          </a:p>
        </p:txBody>
      </p:sp>
      <p:sp>
        <p:nvSpPr>
          <p:cNvPr id="3" name="Content Placeholder 2"/>
          <p:cNvSpPr>
            <a:spLocks noGrp="1"/>
          </p:cNvSpPr>
          <p:nvPr>
            <p:ph idx="1"/>
          </p:nvPr>
        </p:nvSpPr>
        <p:spPr/>
        <p:txBody>
          <a:bodyPr>
            <a:noAutofit/>
          </a:bodyPr>
          <a:lstStyle/>
          <a:p>
            <a:pPr algn="just"/>
            <a:r>
              <a:rPr lang="sr-Cyrl-RS" sz="1800" dirty="0" smtClean="0">
                <a:latin typeface="Arial" pitchFamily="34" charset="0"/>
                <a:cs typeface="Arial" pitchFamily="34" charset="0"/>
              </a:rPr>
              <a:t>Наручилац нема основ да одбије понуду понуђача који ангажује лице по основу </a:t>
            </a:r>
            <a:r>
              <a:rPr lang="sr-Cyrl-RS" sz="1800" b="1" dirty="0" smtClean="0">
                <a:latin typeface="Arial" pitchFamily="34" charset="0"/>
                <a:cs typeface="Arial" pitchFamily="34" charset="0"/>
              </a:rPr>
              <a:t>уговора о допунском раду </a:t>
            </a:r>
            <a:r>
              <a:rPr lang="sr-Cyrl-RS" sz="1800" dirty="0" smtClean="0">
                <a:latin typeface="Arial" pitchFamily="34" charset="0"/>
                <a:cs typeface="Arial" pitchFamily="34" charset="0"/>
              </a:rPr>
              <a:t>уз образложење да он не може предметни посао обављати пуно радно време све док то као захтев није одредио конкурсном документацијом (4-00-418/2016)</a:t>
            </a:r>
          </a:p>
          <a:p>
            <a:pPr algn="just"/>
            <a:r>
              <a:rPr lang="sr-Cyrl-RS" sz="1800" dirty="0" smtClean="0">
                <a:latin typeface="Arial" pitchFamily="34" charset="0"/>
                <a:cs typeface="Arial" pitchFamily="34" charset="0"/>
              </a:rPr>
              <a:t>Наручилац нема основ да оцену неприхватљивости заснује на чињеници да приложени уговори о раду за лице из кадровског капацитета истичу пре очекиваног периода реализације/завршетка предметног посла </a:t>
            </a:r>
          </a:p>
          <a:p>
            <a:pPr algn="just"/>
            <a:r>
              <a:rPr lang="sr-Cyrl-RS" sz="1800" dirty="0" smtClean="0">
                <a:latin typeface="Arial" pitchFamily="34" charset="0"/>
                <a:cs typeface="Arial" pitchFamily="34" charset="0"/>
              </a:rPr>
              <a:t>Наручилац нема основа да као неприхватљиву оцени понуду понуђача који није приложио захтеване и М обрасце и уговоре о раду, већ само М обрасце (пошто је предуслов за М обрасце да постоји уговор о раду)</a:t>
            </a:r>
          </a:p>
        </p:txBody>
      </p:sp>
    </p:spTree>
    <p:extLst>
      <p:ext uri="{BB962C8B-B14F-4D97-AF65-F5344CB8AC3E}">
        <p14:creationId xmlns:p14="http://schemas.microsoft.com/office/powerpoint/2010/main" val="1102815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2800" b="1" dirty="0">
                <a:solidFill>
                  <a:schemeClr val="accent1"/>
                </a:solidFill>
              </a:rPr>
              <a:t>Додатни услови за учешће </a:t>
            </a:r>
            <a:r>
              <a:rPr lang="sr-Cyrl-RS" sz="2800" b="1" dirty="0" smtClean="0">
                <a:solidFill>
                  <a:schemeClr val="accent1"/>
                </a:solidFill>
              </a:rPr>
              <a:t>–</a:t>
            </a:r>
            <a:r>
              <a:rPr lang="en-US" sz="2800" b="1" dirty="0" smtClean="0">
                <a:solidFill>
                  <a:schemeClr val="accent1"/>
                </a:solidFill>
              </a:rPr>
              <a:t> </a:t>
            </a:r>
            <a:r>
              <a:rPr lang="sr-Cyrl-RS" sz="2800" b="1" dirty="0" smtClean="0">
                <a:solidFill>
                  <a:schemeClr val="accent1"/>
                </a:solidFill>
              </a:rPr>
              <a:t>кадровски капацитет</a:t>
            </a:r>
            <a:endParaRPr lang="en-US" sz="3200" b="1" dirty="0">
              <a:solidFill>
                <a:schemeClr val="accent1"/>
              </a:solidFill>
            </a:endParaRPr>
          </a:p>
        </p:txBody>
      </p:sp>
      <p:sp>
        <p:nvSpPr>
          <p:cNvPr id="3" name="Content Placeholder 2"/>
          <p:cNvSpPr>
            <a:spLocks noGrp="1"/>
          </p:cNvSpPr>
          <p:nvPr>
            <p:ph idx="1"/>
          </p:nvPr>
        </p:nvSpPr>
        <p:spPr>
          <a:xfrm>
            <a:off x="457200" y="1295400"/>
            <a:ext cx="8229600" cy="4876800"/>
          </a:xfrm>
        </p:spPr>
        <p:txBody>
          <a:bodyPr>
            <a:noAutofit/>
          </a:bodyPr>
          <a:lstStyle/>
          <a:p>
            <a:pPr algn="just"/>
            <a:endParaRPr lang="sr-Cyrl-RS" sz="1800" dirty="0" smtClean="0">
              <a:latin typeface="Arial" pitchFamily="34" charset="0"/>
              <a:cs typeface="Arial" pitchFamily="34" charset="0"/>
            </a:endParaRPr>
          </a:p>
          <a:p>
            <a:pPr algn="just"/>
            <a:r>
              <a:rPr lang="sr-Cyrl-RS" sz="1800" dirty="0" smtClean="0">
                <a:latin typeface="Arial" pitchFamily="34" charset="0"/>
                <a:cs typeface="Arial" pitchFamily="34" charset="0"/>
              </a:rPr>
              <a:t>Када се као основ ангажовања траже уговори о раду или ван радног односа, неприхватљиво је ангажовати лица по уговору о пословно техничкој сарадњи (872/16, одржавање димњака)</a:t>
            </a:r>
            <a:r>
              <a:rPr lang="en-US" sz="1800" dirty="0" smtClean="0">
                <a:latin typeface="Arial" pitchFamily="34" charset="0"/>
                <a:cs typeface="Arial" pitchFamily="34" charset="0"/>
              </a:rPr>
              <a:t>, </a:t>
            </a:r>
            <a:r>
              <a:rPr lang="sr-Cyrl-RS" sz="1800" dirty="0" smtClean="0">
                <a:latin typeface="Arial" pitchFamily="34" charset="0"/>
                <a:cs typeface="Arial" pitchFamily="34" charset="0"/>
              </a:rPr>
              <a:t>или уговор о ангажовању кадрова (није предвиђен Законом о раду, 1014/2016)</a:t>
            </a:r>
            <a:endParaRPr lang="en-US" sz="1800" dirty="0" smtClean="0">
              <a:latin typeface="Arial" pitchFamily="34" charset="0"/>
              <a:cs typeface="Arial" pitchFamily="34" charset="0"/>
            </a:endParaRPr>
          </a:p>
          <a:p>
            <a:pPr marL="0" indent="0" algn="just">
              <a:buNone/>
            </a:pPr>
            <a:endParaRPr lang="sr-Cyrl-RS" sz="1800" dirty="0">
              <a:latin typeface="Arial" pitchFamily="34" charset="0"/>
              <a:cs typeface="Arial" pitchFamily="34" charset="0"/>
            </a:endParaRPr>
          </a:p>
          <a:p>
            <a:pPr algn="just"/>
            <a:r>
              <a:rPr lang="sr-Cyrl-RS" sz="1800" dirty="0" smtClean="0">
                <a:latin typeface="Arial" pitchFamily="34" charset="0"/>
                <a:cs typeface="Arial" pitchFamily="34" charset="0"/>
              </a:rPr>
              <a:t>Непотребно инсистирање на ПППД обрасцима</a:t>
            </a:r>
          </a:p>
          <a:p>
            <a:pPr algn="just"/>
            <a:endParaRPr lang="sr-Cyrl-RS" sz="1800" dirty="0">
              <a:latin typeface="Arial" pitchFamily="34" charset="0"/>
              <a:cs typeface="Arial" pitchFamily="34" charset="0"/>
            </a:endParaRPr>
          </a:p>
          <a:p>
            <a:pPr algn="just"/>
            <a:r>
              <a:rPr lang="sr-Cyrl-RS" sz="1800" dirty="0" smtClean="0">
                <a:latin typeface="Arial" pitchFamily="34" charset="0"/>
                <a:cs typeface="Arial" pitchFamily="34" charset="0"/>
              </a:rPr>
              <a:t>Неоправдани захтев да понуђач има у радном односу или уговорно ангажована лица одређени период пре објаве позива на Порталу</a:t>
            </a:r>
            <a:endParaRPr lang="en-US" sz="1800" dirty="0" smtClean="0">
              <a:latin typeface="Arial" pitchFamily="34" charset="0"/>
              <a:cs typeface="Arial" pitchFamily="34" charset="0"/>
            </a:endParaRPr>
          </a:p>
          <a:p>
            <a:pPr algn="just"/>
            <a:endParaRPr lang="sr-Cyrl-RS" sz="1800" dirty="0" smtClean="0">
              <a:latin typeface="Arial" pitchFamily="34" charset="0"/>
              <a:cs typeface="Arial" pitchFamily="34" charset="0"/>
            </a:endParaRPr>
          </a:p>
        </p:txBody>
      </p:sp>
    </p:spTree>
    <p:extLst>
      <p:ext uri="{BB962C8B-B14F-4D97-AF65-F5344CB8AC3E}">
        <p14:creationId xmlns:p14="http://schemas.microsoft.com/office/powerpoint/2010/main" val="4169472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2800" dirty="0">
                <a:solidFill>
                  <a:srgbClr val="04617B"/>
                </a:solidFill>
              </a:rPr>
              <a:t>Додатни услови за учешће –пословни капацитет</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marL="0" indent="0" algn="just">
              <a:buNone/>
            </a:pPr>
            <a:endParaRPr lang="sr-Cyrl-RS" sz="1800" dirty="0" smtClean="0">
              <a:latin typeface="Arial" pitchFamily="34" charset="0"/>
              <a:cs typeface="Arial" pitchFamily="34" charset="0"/>
            </a:endParaRPr>
          </a:p>
          <a:p>
            <a:pPr algn="just"/>
            <a:r>
              <a:rPr lang="sr-Cyrl-RS" sz="1800" dirty="0" smtClean="0">
                <a:latin typeface="Arial" pitchFamily="34" charset="0"/>
                <a:cs typeface="Arial" pitchFamily="34" charset="0"/>
              </a:rPr>
              <a:t>ЗЛМС и Правилником о начину уписа мс у Регистар мс предвиђено да </a:t>
            </a:r>
            <a:r>
              <a:rPr lang="sr-Cyrl-RS" sz="1800" b="1" dirty="0" smtClean="0">
                <a:latin typeface="Arial" pitchFamily="34" charset="0"/>
                <a:cs typeface="Arial" pitchFamily="34" charset="0"/>
              </a:rPr>
              <a:t>носилац уписа мс истовремено има и статус овлашћеног представника</a:t>
            </a:r>
            <a:r>
              <a:rPr lang="sr-Cyrl-RS" sz="1800" dirty="0" smtClean="0">
                <a:latin typeface="Arial" pitchFamily="34" charset="0"/>
                <a:cs typeface="Arial" pitchFamily="34" charset="0"/>
              </a:rPr>
              <a:t>, (захтев за упис у регистар  АЛИМС подноси или произвођач мс који има дозволу за производњу или овлашћени представник, решење 4-00-2939/2015),</a:t>
            </a:r>
          </a:p>
          <a:p>
            <a:pPr algn="just"/>
            <a:r>
              <a:rPr lang="sr-Cyrl-RS" sz="1800" dirty="0" smtClean="0">
                <a:latin typeface="Arial" pitchFamily="34" charset="0"/>
                <a:cs typeface="Arial" pitchFamily="34" charset="0"/>
              </a:rPr>
              <a:t>При опису референтних набавки избегавати „или сличне радове“ (448/2016)</a:t>
            </a:r>
          </a:p>
          <a:p>
            <a:pPr algn="just"/>
            <a:r>
              <a:rPr lang="sr-Cyrl-RS" sz="1800" dirty="0" smtClean="0">
                <a:latin typeface="Arial" pitchFamily="34" charset="0"/>
                <a:cs typeface="Arial" pitchFamily="34" charset="0"/>
              </a:rPr>
              <a:t>Референтна потврда важнији доказ од референц листе (370/2016)</a:t>
            </a:r>
          </a:p>
          <a:p>
            <a:r>
              <a:rPr lang="sr-Cyrl-RS" sz="1800" dirty="0" smtClean="0">
                <a:latin typeface="Arial" pitchFamily="34" charset="0"/>
                <a:cs typeface="Arial" pitchFamily="34" charset="0"/>
              </a:rPr>
              <a:t>Нови проблеми код референци: учесници конзорцијума једни другима издавали референтне потврде</a:t>
            </a:r>
          </a:p>
          <a:p>
            <a:r>
              <a:rPr lang="sr-Cyrl-RS" sz="1800" dirty="0" smtClean="0">
                <a:latin typeface="Arial" pitchFamily="34" charset="0"/>
                <a:cs typeface="Arial" pitchFamily="34" charset="0"/>
              </a:rPr>
              <a:t>Код грађевинских радова: битно утврдити тачно учешће конзорцијума или подизвођача у претходној референтној набавци</a:t>
            </a:r>
          </a:p>
          <a:p>
            <a:r>
              <a:rPr lang="sr-Cyrl-RS" sz="1800" dirty="0" smtClean="0">
                <a:latin typeface="Arial" pitchFamily="34" charset="0"/>
                <a:cs typeface="Arial" pitchFamily="34" charset="0"/>
              </a:rPr>
              <a:t>Неприхватљиво је да носилац конзорцијума изда референцу другом учеснику конзорцијума – члан групе није наручилац посла другог члана групе (1166/2016)</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1717035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2800" dirty="0">
                <a:solidFill>
                  <a:srgbClr val="04617B"/>
                </a:solidFill>
              </a:rPr>
              <a:t>Додатни услови за учешће –пословни капацитет</a:t>
            </a:r>
            <a:endParaRPr lang="en-US" dirty="0"/>
          </a:p>
        </p:txBody>
      </p:sp>
      <p:sp>
        <p:nvSpPr>
          <p:cNvPr id="3" name="Content Placeholder 2"/>
          <p:cNvSpPr>
            <a:spLocks noGrp="1"/>
          </p:cNvSpPr>
          <p:nvPr>
            <p:ph idx="1"/>
          </p:nvPr>
        </p:nvSpPr>
        <p:spPr/>
        <p:txBody>
          <a:bodyPr>
            <a:normAutofit/>
          </a:bodyPr>
          <a:lstStyle/>
          <a:p>
            <a:pPr algn="just"/>
            <a:endParaRPr lang="sr-Cyrl-RS" sz="1800" dirty="0" smtClean="0">
              <a:latin typeface="Arial" pitchFamily="34" charset="0"/>
              <a:cs typeface="Arial" pitchFamily="34" charset="0"/>
            </a:endParaRPr>
          </a:p>
          <a:p>
            <a:pPr algn="just"/>
            <a:r>
              <a:rPr lang="sr-Cyrl-RS" sz="2000" dirty="0" smtClean="0">
                <a:latin typeface="Times New Roman" panose="02020603050405020304" pitchFamily="18" charset="0"/>
                <a:cs typeface="Times New Roman" panose="02020603050405020304" pitchFamily="18" charset="0"/>
              </a:rPr>
              <a:t>Неоправдан захтев за референтним испорукама – у свакој од претходне 3 године по једну набавку као што је предметна</a:t>
            </a:r>
          </a:p>
          <a:p>
            <a:pPr marL="0" indent="0" algn="just">
              <a:buNone/>
            </a:pPr>
            <a:endParaRPr lang="sr-Cyrl-RS" sz="2000" dirty="0" smtClean="0">
              <a:latin typeface="Times New Roman" panose="02020603050405020304" pitchFamily="18" charset="0"/>
              <a:cs typeface="Times New Roman" panose="02020603050405020304" pitchFamily="18" charset="0"/>
            </a:endParaRPr>
          </a:p>
          <a:p>
            <a:pPr marL="273050" lvl="0" indent="-273050" algn="just" eaLnBrk="0" fontAlgn="base" hangingPunct="0">
              <a:spcAft>
                <a:spcPct val="0"/>
              </a:spcAft>
              <a:buClr>
                <a:srgbClr val="0BD0D9"/>
              </a:buClr>
              <a:buSzPct val="95000"/>
              <a:buFont typeface="Wingdings 2" pitchFamily="18" charset="2"/>
              <a:buChar char=""/>
            </a:pPr>
            <a:r>
              <a:rPr lang="sr-Cyrl-RS" altLang="en-US" sz="2000" b="1" dirty="0">
                <a:solidFill>
                  <a:prstClr val="black"/>
                </a:solidFill>
                <a:latin typeface="Times New Roman" panose="02020603050405020304" pitchFamily="18" charset="0"/>
                <a:cs typeface="Times New Roman" panose="02020603050405020304" pitchFamily="18" charset="0"/>
              </a:rPr>
              <a:t>1026/2015</a:t>
            </a:r>
            <a:r>
              <a:rPr lang="sr-Cyrl-RS" altLang="en-US" sz="2000" dirty="0">
                <a:solidFill>
                  <a:prstClr val="black"/>
                </a:solidFill>
                <a:latin typeface="Times New Roman" panose="02020603050405020304" pitchFamily="18" charset="0"/>
                <a:cs typeface="Times New Roman" panose="02020603050405020304" pitchFamily="18" charset="0"/>
              </a:rPr>
              <a:t> услуге прања веша КБЦ Земун, фин капац: пословао са добитком у претходне 3 године,остварио приход већи од 50.милиона прањем веша ЗУ секундарног и терцијарног типа, те вршио услуге прања веша за најмање 3 ЗУ на сек и терц нивоу, став РК из опредељених доказа (биланса стања, успеха, извештаја о бонитету), не види се приход од прања веша и то ЗУ сек и терц нивоа, неоправдано везивање за ове кориснике, то је требало одредити кроз техн спецификације, поседовање потребних стандарда, не мора се нужно везати за пружањем ових услуга ЗУ секундарног и терцијарног нивоа</a:t>
            </a:r>
            <a:endParaRPr lang="en-US" altLang="en-US" sz="2000" dirty="0">
              <a:solidFill>
                <a:prstClr val="black"/>
              </a:solidFill>
              <a:latin typeface="Times New Roman" panose="02020603050405020304" pitchFamily="18" charset="0"/>
              <a:cs typeface="Times New Roman" panose="02020603050405020304" pitchFamily="18" charset="0"/>
            </a:endParaRPr>
          </a:p>
          <a:p>
            <a:endParaRPr lang="en-US" sz="1800" dirty="0">
              <a:latin typeface="Arial" pitchFamily="34" charset="0"/>
              <a:cs typeface="Arial" pitchFamily="34" charset="0"/>
            </a:endParaRPr>
          </a:p>
        </p:txBody>
      </p:sp>
    </p:spTree>
    <p:extLst>
      <p:ext uri="{BB962C8B-B14F-4D97-AF65-F5344CB8AC3E}">
        <p14:creationId xmlns:p14="http://schemas.microsoft.com/office/powerpoint/2010/main" val="93804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sz="3200" b="1" dirty="0">
                <a:solidFill>
                  <a:schemeClr val="accent1"/>
                </a:solidFill>
                <a:latin typeface="+mn-lt"/>
                <a:cs typeface="Arial" pitchFamily="34" charset="0"/>
              </a:rPr>
              <a:t>Техничке спецификације </a:t>
            </a:r>
            <a:endParaRPr lang="sr-Cyrl-RS" b="1" dirty="0">
              <a:solidFill>
                <a:schemeClr val="accent1"/>
              </a:solidFill>
              <a:latin typeface="+mn-lt"/>
              <a:cs typeface="Arial" pitchFamily="34" charset="0"/>
            </a:endParaRPr>
          </a:p>
        </p:txBody>
      </p:sp>
      <p:sp>
        <p:nvSpPr>
          <p:cNvPr id="3" name="Content Placeholder 2"/>
          <p:cNvSpPr>
            <a:spLocks noGrp="1"/>
          </p:cNvSpPr>
          <p:nvPr>
            <p:ph idx="1"/>
          </p:nvPr>
        </p:nvSpPr>
        <p:spPr/>
        <p:txBody>
          <a:bodyPr>
            <a:normAutofit/>
          </a:bodyPr>
          <a:lstStyle/>
          <a:p>
            <a:pPr marL="0" lvl="0" indent="0" algn="just">
              <a:buClr>
                <a:srgbClr val="0F6FC6"/>
              </a:buClr>
              <a:buNone/>
            </a:pPr>
            <a:endParaRPr lang="sr-Cyrl-RS" sz="2000" dirty="0" smtClean="0">
              <a:solidFill>
                <a:prstClr val="black"/>
              </a:solidFill>
              <a:latin typeface="Times New Roman" pitchFamily="18" charset="0"/>
              <a:cs typeface="Times New Roman" pitchFamily="18" charset="0"/>
            </a:endParaRPr>
          </a:p>
          <a:p>
            <a:pPr lvl="0" algn="just">
              <a:buClr>
                <a:srgbClr val="0F6FC6"/>
              </a:buClr>
            </a:pPr>
            <a:r>
              <a:rPr lang="sr-Cyrl-RS" sz="2000" dirty="0" smtClean="0">
                <a:solidFill>
                  <a:prstClr val="black"/>
                </a:solidFill>
                <a:latin typeface="Times New Roman" pitchFamily="18" charset="0"/>
                <a:cs typeface="Times New Roman" pitchFamily="18" charset="0"/>
              </a:rPr>
              <a:t>Наручилац нема основа да одбија понуду због различитог нуђења цена за исти производ у различитим партијама једне јавне набавке (4-00-1245/16, </a:t>
            </a:r>
            <a:r>
              <a:rPr lang="sr-Cyrl-RS" sz="2000" dirty="0" err="1" smtClean="0">
                <a:solidFill>
                  <a:prstClr val="black"/>
                </a:solidFill>
                <a:latin typeface="Times New Roman" pitchFamily="18" charset="0"/>
                <a:cs typeface="Times New Roman" pitchFamily="18" charset="0"/>
              </a:rPr>
              <a:t>Синофарм</a:t>
            </a:r>
            <a:r>
              <a:rPr lang="sr-Cyrl-RS" sz="2000" dirty="0" smtClean="0">
                <a:solidFill>
                  <a:prstClr val="black"/>
                </a:solidFill>
                <a:latin typeface="Times New Roman" pitchFamily="18" charset="0"/>
                <a:cs typeface="Times New Roman" pitchFamily="18" charset="0"/>
              </a:rPr>
              <a:t>, игле за </a:t>
            </a:r>
            <a:r>
              <a:rPr lang="sr-Cyrl-RS" sz="2000" dirty="0" err="1" smtClean="0">
                <a:solidFill>
                  <a:prstClr val="black"/>
                </a:solidFill>
                <a:latin typeface="Times New Roman" pitchFamily="18" charset="0"/>
                <a:cs typeface="Times New Roman" pitchFamily="18" charset="0"/>
              </a:rPr>
              <a:t>пен</a:t>
            </a:r>
            <a:r>
              <a:rPr lang="sr-Cyrl-RS" sz="2000" dirty="0" smtClean="0">
                <a:solidFill>
                  <a:prstClr val="black"/>
                </a:solidFill>
                <a:latin typeface="Times New Roman" pitchFamily="18" charset="0"/>
                <a:cs typeface="Times New Roman" pitchFamily="18" charset="0"/>
              </a:rPr>
              <a:t> шприц произвођача </a:t>
            </a:r>
            <a:r>
              <a:rPr lang="sr-Latn-RS" sz="2000" dirty="0" err="1" smtClean="0">
                <a:solidFill>
                  <a:prstClr val="black"/>
                </a:solidFill>
                <a:latin typeface="Times New Roman" pitchFamily="18" charset="0"/>
                <a:cs typeface="Times New Roman" pitchFamily="18" charset="0"/>
              </a:rPr>
              <a:t>Sinofine</a:t>
            </a:r>
            <a:r>
              <a:rPr lang="sr-Latn-RS" sz="2000" dirty="0" smtClean="0">
                <a:solidFill>
                  <a:prstClr val="black"/>
                </a:solidFill>
                <a:latin typeface="Times New Roman" pitchFamily="18" charset="0"/>
                <a:cs typeface="Times New Roman" pitchFamily="18" charset="0"/>
              </a:rPr>
              <a:t>, </a:t>
            </a:r>
            <a:r>
              <a:rPr lang="sr-Cyrl-RS" sz="2000" dirty="0" err="1" smtClean="0">
                <a:solidFill>
                  <a:prstClr val="black"/>
                </a:solidFill>
                <a:latin typeface="Times New Roman" pitchFamily="18" charset="0"/>
                <a:cs typeface="Times New Roman" pitchFamily="18" charset="0"/>
              </a:rPr>
              <a:t>притом</a:t>
            </a:r>
            <a:r>
              <a:rPr lang="sr-Cyrl-RS" sz="2000" dirty="0" smtClean="0">
                <a:solidFill>
                  <a:prstClr val="black"/>
                </a:solidFill>
                <a:latin typeface="Times New Roman" pitchFamily="18" charset="0"/>
                <a:cs typeface="Times New Roman" pitchFamily="18" charset="0"/>
              </a:rPr>
              <a:t> су игле биле различитих дужина и захтеван је различит број комада), </a:t>
            </a:r>
          </a:p>
          <a:p>
            <a:pPr lvl="0" algn="just">
              <a:buClr>
                <a:srgbClr val="0F6FC6"/>
              </a:buClr>
            </a:pPr>
            <a:r>
              <a:rPr lang="sr-Cyrl-RS" sz="2000" dirty="0" smtClean="0">
                <a:solidFill>
                  <a:prstClr val="black"/>
                </a:solidFill>
                <a:latin typeface="Times New Roman" pitchFamily="18" charset="0"/>
                <a:cs typeface="Times New Roman" pitchFamily="18" charset="0"/>
              </a:rPr>
              <a:t>Неприхватљиво образложење ОБ Панчево да понуђени „</a:t>
            </a:r>
            <a:r>
              <a:rPr lang="sr-Latn-RS" sz="2000" dirty="0" err="1" smtClean="0">
                <a:solidFill>
                  <a:prstClr val="black"/>
                </a:solidFill>
                <a:latin typeface="Times New Roman" pitchFamily="18" charset="0"/>
                <a:cs typeface="Times New Roman" pitchFamily="18" charset="0"/>
              </a:rPr>
              <a:t>poliacid</a:t>
            </a:r>
            <a:r>
              <a:rPr lang="sr-Latn-RS" sz="2000" dirty="0" smtClean="0">
                <a:solidFill>
                  <a:prstClr val="black"/>
                </a:solidFill>
                <a:latin typeface="Times New Roman" pitchFamily="18" charset="0"/>
                <a:cs typeface="Times New Roman" pitchFamily="18" charset="0"/>
              </a:rPr>
              <a:t> </a:t>
            </a:r>
            <a:r>
              <a:rPr lang="sr-Latn-RS" sz="2000" dirty="0" err="1" smtClean="0">
                <a:solidFill>
                  <a:prstClr val="black"/>
                </a:solidFill>
                <a:latin typeface="Times New Roman" pitchFamily="18" charset="0"/>
                <a:cs typeface="Times New Roman" pitchFamily="18" charset="0"/>
              </a:rPr>
              <a:t>acid</a:t>
            </a:r>
            <a:r>
              <a:rPr lang="sr-Cyrl-RS" sz="2000" dirty="0" smtClean="0">
                <a:solidFill>
                  <a:prstClr val="black"/>
                </a:solidFill>
                <a:latin typeface="Times New Roman" pitchFamily="18" charset="0"/>
                <a:cs typeface="Times New Roman" pitchFamily="18" charset="0"/>
              </a:rPr>
              <a:t>“</a:t>
            </a:r>
            <a:r>
              <a:rPr lang="sr-Latn-RS" sz="2000" dirty="0" smtClean="0">
                <a:solidFill>
                  <a:prstClr val="black"/>
                </a:solidFill>
                <a:latin typeface="Times New Roman" pitchFamily="18" charset="0"/>
                <a:cs typeface="Times New Roman" pitchFamily="18" charset="0"/>
              </a:rPr>
              <a:t> </a:t>
            </a:r>
            <a:r>
              <a:rPr lang="sr-Cyrl-RS" sz="2000" dirty="0" smtClean="0">
                <a:solidFill>
                  <a:prstClr val="black"/>
                </a:solidFill>
                <a:latin typeface="Times New Roman" pitchFamily="18" charset="0"/>
                <a:cs typeface="Times New Roman" pitchFamily="18" charset="0"/>
              </a:rPr>
              <a:t>хируршки конац није одговарајући траженом „</a:t>
            </a:r>
            <a:r>
              <a:rPr lang="sr-Latn-RS" sz="2000" dirty="0" err="1" smtClean="0">
                <a:solidFill>
                  <a:prstClr val="black"/>
                </a:solidFill>
                <a:latin typeface="Times New Roman" pitchFamily="18" charset="0"/>
                <a:cs typeface="Times New Roman" pitchFamily="18" charset="0"/>
              </a:rPr>
              <a:t>poliacitin</a:t>
            </a:r>
            <a:r>
              <a:rPr lang="sr-Latn-RS" sz="2000" dirty="0" smtClean="0">
                <a:solidFill>
                  <a:prstClr val="black"/>
                </a:solidFill>
                <a:latin typeface="Times New Roman" pitchFamily="18" charset="0"/>
                <a:cs typeface="Times New Roman" pitchFamily="18" charset="0"/>
              </a:rPr>
              <a:t> </a:t>
            </a:r>
            <a:r>
              <a:rPr lang="sr-Latn-RS" sz="2000" dirty="0" err="1" smtClean="0">
                <a:solidFill>
                  <a:prstClr val="black"/>
                </a:solidFill>
                <a:latin typeface="Times New Roman" pitchFamily="18" charset="0"/>
                <a:cs typeface="Times New Roman" pitchFamily="18" charset="0"/>
              </a:rPr>
              <a:t>antibacterial</a:t>
            </a:r>
            <a:r>
              <a:rPr lang="sr-Latn-RS" sz="2000" dirty="0" smtClean="0">
                <a:solidFill>
                  <a:prstClr val="black"/>
                </a:solidFill>
                <a:latin typeface="Times New Roman" pitchFamily="18" charset="0"/>
                <a:cs typeface="Times New Roman" pitchFamily="18" charset="0"/>
              </a:rPr>
              <a:t> </a:t>
            </a:r>
            <a:r>
              <a:rPr lang="sr-Cyrl-RS" sz="2000" dirty="0" smtClean="0">
                <a:solidFill>
                  <a:prstClr val="black"/>
                </a:solidFill>
                <a:latin typeface="Times New Roman" pitchFamily="18" charset="0"/>
                <a:cs typeface="Times New Roman" pitchFamily="18" charset="0"/>
              </a:rPr>
              <a:t>обложен </a:t>
            </a:r>
            <a:r>
              <a:rPr lang="sr-Cyrl-RS" sz="2000" dirty="0" err="1" smtClean="0">
                <a:solidFill>
                  <a:prstClr val="black"/>
                </a:solidFill>
                <a:latin typeface="Times New Roman" pitchFamily="18" charset="0"/>
                <a:cs typeface="Times New Roman" pitchFamily="18" charset="0"/>
              </a:rPr>
              <a:t>триклосаном</a:t>
            </a:r>
            <a:r>
              <a:rPr lang="sr-Cyrl-RS" sz="2000" dirty="0" smtClean="0">
                <a:solidFill>
                  <a:prstClr val="black"/>
                </a:solidFill>
                <a:latin typeface="Times New Roman" pitchFamily="18" charset="0"/>
                <a:cs typeface="Times New Roman" pitchFamily="18" charset="0"/>
              </a:rPr>
              <a:t>“ јер не одговара по хемијском саставу, </a:t>
            </a:r>
            <a:r>
              <a:rPr lang="sr-Cyrl-RS" sz="2000" dirty="0" err="1" smtClean="0">
                <a:solidFill>
                  <a:prstClr val="black"/>
                </a:solidFill>
                <a:latin typeface="Times New Roman" pitchFamily="18" charset="0"/>
                <a:cs typeface="Times New Roman" pitchFamily="18" charset="0"/>
              </a:rPr>
              <a:t>антимикробној</a:t>
            </a:r>
            <a:r>
              <a:rPr lang="sr-Cyrl-RS" sz="2000" dirty="0" smtClean="0">
                <a:solidFill>
                  <a:prstClr val="black"/>
                </a:solidFill>
                <a:latin typeface="Times New Roman" pitchFamily="18" charset="0"/>
                <a:cs typeface="Times New Roman" pitchFamily="18" charset="0"/>
              </a:rPr>
              <a:t> </a:t>
            </a:r>
            <a:r>
              <a:rPr lang="sr-Cyrl-RS" sz="2000" dirty="0" err="1" smtClean="0">
                <a:solidFill>
                  <a:prstClr val="black"/>
                </a:solidFill>
                <a:latin typeface="Times New Roman" pitchFamily="18" charset="0"/>
                <a:cs typeface="Times New Roman" pitchFamily="18" charset="0"/>
              </a:rPr>
              <a:t>делотворности</a:t>
            </a:r>
            <a:r>
              <a:rPr lang="sr-Cyrl-RS" sz="2000" dirty="0" smtClean="0">
                <a:solidFill>
                  <a:prstClr val="black"/>
                </a:solidFill>
                <a:latin typeface="Times New Roman" pitchFamily="18" charset="0"/>
                <a:cs typeface="Times New Roman" pitchFamily="18" charset="0"/>
              </a:rPr>
              <a:t>, канцерогености, </a:t>
            </a:r>
            <a:r>
              <a:rPr lang="sr-Cyrl-RS" sz="2000" dirty="0" err="1" smtClean="0">
                <a:solidFill>
                  <a:prstClr val="black"/>
                </a:solidFill>
                <a:latin typeface="Times New Roman" pitchFamily="18" charset="0"/>
                <a:cs typeface="Times New Roman" pitchFamily="18" charset="0"/>
              </a:rPr>
              <a:t>мутагености</a:t>
            </a:r>
            <a:r>
              <a:rPr lang="sr-Cyrl-RS" sz="2000" dirty="0" smtClean="0">
                <a:solidFill>
                  <a:prstClr val="black"/>
                </a:solidFill>
                <a:latin typeface="Times New Roman" pitchFamily="18" charset="0"/>
                <a:cs typeface="Times New Roman" pitchFamily="18" charset="0"/>
              </a:rPr>
              <a:t> и токсичности (образложење да се не може утврдити да садржи иста једињења као </a:t>
            </a:r>
            <a:r>
              <a:rPr lang="sr-Cyrl-RS" sz="2000" dirty="0" err="1" smtClean="0">
                <a:solidFill>
                  <a:prstClr val="black"/>
                </a:solidFill>
                <a:latin typeface="Times New Roman" pitchFamily="18" charset="0"/>
                <a:cs typeface="Times New Roman" pitchFamily="18" charset="0"/>
              </a:rPr>
              <a:t>триклосан</a:t>
            </a:r>
            <a:r>
              <a:rPr lang="sr-Cyrl-RS" sz="2000" dirty="0" smtClean="0">
                <a:solidFill>
                  <a:prstClr val="black"/>
                </a:solidFill>
                <a:latin typeface="Times New Roman" pitchFamily="18" charset="0"/>
                <a:cs typeface="Times New Roman" pitchFamily="18" charset="0"/>
              </a:rPr>
              <a:t> није релевантно, 436/2016)</a:t>
            </a:r>
            <a:endParaRPr lang="sr-Cyrl-RS" sz="2000" dirty="0">
              <a:solidFill>
                <a:prstClr val="black"/>
              </a:solidFill>
              <a:latin typeface="Times New Roman" pitchFamily="18" charset="0"/>
              <a:cs typeface="Times New Roman" pitchFamily="18" charset="0"/>
            </a:endParaRPr>
          </a:p>
          <a:p>
            <a:pPr lvl="0" algn="just">
              <a:buClr>
                <a:srgbClr val="0F6FC6"/>
              </a:buClr>
            </a:pPr>
            <a:endParaRPr lang="sr-Cyrl-RS" sz="2400" dirty="0">
              <a:solidFill>
                <a:prstClr val="black"/>
              </a:solidFill>
              <a:latin typeface="Arial" pitchFamily="34" charset="0"/>
              <a:cs typeface="Arial" pitchFamily="34" charset="0"/>
            </a:endParaRPr>
          </a:p>
          <a:p>
            <a:pPr lvl="0" algn="just">
              <a:buClr>
                <a:srgbClr val="0F6FC6"/>
              </a:buClr>
            </a:pPr>
            <a:endParaRPr lang="sr-Cyrl-RS" sz="2000" dirty="0" smtClean="0">
              <a:solidFill>
                <a:prstClr val="black"/>
              </a:solidFill>
              <a:latin typeface="Times New Roman" pitchFamily="18" charset="0"/>
              <a:cs typeface="Times New Roman" pitchFamily="18" charset="0"/>
            </a:endParaRPr>
          </a:p>
          <a:p>
            <a:pPr lvl="0" algn="just">
              <a:buClr>
                <a:srgbClr val="0F6FC6"/>
              </a:buClr>
            </a:pPr>
            <a:endParaRPr lang="sr-Cyrl-RS" sz="2000" dirty="0">
              <a:solidFill>
                <a:prstClr val="black"/>
              </a:solidFill>
              <a:latin typeface="Arial" pitchFamily="34" charset="0"/>
              <a:cs typeface="Arial" pitchFamily="34" charset="0"/>
            </a:endParaRPr>
          </a:p>
          <a:p>
            <a:pPr algn="just"/>
            <a:endParaRPr lang="sr-Cyrl-RS" dirty="0" smtClean="0">
              <a:solidFill>
                <a:prstClr val="black"/>
              </a:solidFill>
            </a:endParaRPr>
          </a:p>
        </p:txBody>
      </p:sp>
    </p:spTree>
    <p:extLst>
      <p:ext uri="{BB962C8B-B14F-4D97-AF65-F5344CB8AC3E}">
        <p14:creationId xmlns:p14="http://schemas.microsoft.com/office/powerpoint/2010/main" val="3066635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sz="3200" b="1" dirty="0">
                <a:solidFill>
                  <a:schemeClr val="accent1"/>
                </a:solidFill>
                <a:latin typeface="+mn-lt"/>
                <a:cs typeface="Arial" pitchFamily="34" charset="0"/>
              </a:rPr>
              <a:t>Техничке </a:t>
            </a:r>
            <a:r>
              <a:rPr lang="sr-Cyrl-RS" sz="3200" b="1" dirty="0" smtClean="0">
                <a:solidFill>
                  <a:schemeClr val="accent1"/>
                </a:solidFill>
                <a:latin typeface="+mn-lt"/>
                <a:cs typeface="Arial" pitchFamily="34" charset="0"/>
              </a:rPr>
              <a:t>спецификације – могућност надоградње </a:t>
            </a:r>
            <a:endParaRPr lang="sr-Cyrl-RS" b="1" dirty="0">
              <a:solidFill>
                <a:schemeClr val="accent1"/>
              </a:solidFill>
              <a:latin typeface="+mn-lt"/>
              <a:cs typeface="Arial" pitchFamily="34" charset="0"/>
            </a:endParaRPr>
          </a:p>
        </p:txBody>
      </p:sp>
      <p:sp>
        <p:nvSpPr>
          <p:cNvPr id="3" name="Content Placeholder 2"/>
          <p:cNvSpPr>
            <a:spLocks noGrp="1"/>
          </p:cNvSpPr>
          <p:nvPr>
            <p:ph idx="1"/>
          </p:nvPr>
        </p:nvSpPr>
        <p:spPr>
          <a:xfrm>
            <a:off x="533400" y="1524000"/>
            <a:ext cx="7886700" cy="4351338"/>
          </a:xfrm>
        </p:spPr>
        <p:txBody>
          <a:bodyPr>
            <a:normAutofit fontScale="92500" lnSpcReduction="20000"/>
          </a:bodyPr>
          <a:lstStyle/>
          <a:p>
            <a:pPr marL="0" lvl="0" indent="0" algn="just">
              <a:buClr>
                <a:srgbClr val="0F6FC6"/>
              </a:buClr>
              <a:buNone/>
            </a:pPr>
            <a:endParaRPr lang="sr-Cyrl-RS" sz="2000" dirty="0" smtClean="0">
              <a:solidFill>
                <a:prstClr val="black"/>
              </a:solidFill>
              <a:latin typeface="Times New Roman" pitchFamily="18" charset="0"/>
              <a:cs typeface="Times New Roman" pitchFamily="18" charset="0"/>
            </a:endParaRPr>
          </a:p>
          <a:p>
            <a:pPr lvl="0" algn="just">
              <a:buClr>
                <a:srgbClr val="0F6FC6"/>
              </a:buClr>
            </a:pPr>
            <a:r>
              <a:rPr lang="sr-Cyrl-RS" sz="2000" dirty="0" smtClean="0">
                <a:solidFill>
                  <a:prstClr val="black"/>
                </a:solidFill>
                <a:latin typeface="Times New Roman" pitchFamily="18" charset="0"/>
                <a:cs typeface="Times New Roman" pitchFamily="18" charset="0"/>
              </a:rPr>
              <a:t>Код набавке медицинске опреме, ултразвучни апарат, </a:t>
            </a:r>
            <a:r>
              <a:rPr lang="sr-Cyrl-RS" sz="2000" b="1" dirty="0" smtClean="0">
                <a:solidFill>
                  <a:prstClr val="black"/>
                </a:solidFill>
                <a:latin typeface="Times New Roman" pitchFamily="18" charset="0"/>
                <a:cs typeface="Times New Roman" pitchFamily="18" charset="0"/>
              </a:rPr>
              <a:t>неприхватљиво је као техничку спецификацију прописати „могућност надоградње </a:t>
            </a:r>
            <a:r>
              <a:rPr lang="sr-Cyrl-RS" sz="2000" dirty="0" smtClean="0">
                <a:solidFill>
                  <a:prstClr val="black"/>
                </a:solidFill>
                <a:latin typeface="Times New Roman" pitchFamily="18" charset="0"/>
                <a:cs typeface="Times New Roman" pitchFamily="18" charset="0"/>
              </a:rPr>
              <a:t>софтвера за напредно праћење </a:t>
            </a:r>
            <a:r>
              <a:rPr lang="sr-Cyrl-RS" sz="2000" dirty="0" smtClean="0">
                <a:solidFill>
                  <a:prstClr val="black"/>
                </a:solidFill>
                <a:latin typeface="Times New Roman" pitchFamily="18" charset="0"/>
                <a:cs typeface="Times New Roman" pitchFamily="18" charset="0"/>
              </a:rPr>
              <a:t>хемодинамске“, </a:t>
            </a:r>
            <a:r>
              <a:rPr lang="sr-Cyrl-RS" sz="2000" dirty="0" smtClean="0">
                <a:solidFill>
                  <a:prstClr val="black"/>
                </a:solidFill>
                <a:latin typeface="Times New Roman" pitchFamily="18" charset="0"/>
                <a:cs typeface="Times New Roman" pitchFamily="18" charset="0"/>
              </a:rPr>
              <a:t>то није карактеристика апарата који се набавља већ за понуђаче будућа неизвесна околност која зависи искључиво од воље и могућности самог наручиоца; наручилац га правда да има потребу за тим софтвером али да тренутно нису обезбеђена средства у оквиру финансијског плана, сугерисано да се евентуално може користити као поделемент „техничко технолошке предности (4-00-906/16, Медигала и Институт за кардиоваскуларне болести Војводине, и 769/2016 ДЗ Нови Сад)</a:t>
            </a:r>
          </a:p>
          <a:p>
            <a:pPr lvl="0" algn="just">
              <a:buClr>
                <a:srgbClr val="0F6FC6"/>
              </a:buClr>
            </a:pPr>
            <a:r>
              <a:rPr lang="sr-Cyrl-RS" sz="2000" dirty="0" smtClean="0">
                <a:solidFill>
                  <a:prstClr val="black"/>
                </a:solidFill>
                <a:latin typeface="Times New Roman" pitchFamily="18" charset="0"/>
                <a:cs typeface="Times New Roman" pitchFamily="18" charset="0"/>
              </a:rPr>
              <a:t>Неприхватљиво поступање наручиоца који услед несклада проспекта и изјаве </a:t>
            </a:r>
            <a:r>
              <a:rPr lang="sr-Cyrl-RS" sz="2000" dirty="0" smtClean="0">
                <a:solidFill>
                  <a:prstClr val="black"/>
                </a:solidFill>
                <a:latin typeface="Times New Roman" pitchFamily="18" charset="0"/>
                <a:cs typeface="Times New Roman" pitchFamily="18" charset="0"/>
              </a:rPr>
              <a:t>произвођача тражи </a:t>
            </a:r>
            <a:r>
              <a:rPr lang="sr-Cyrl-RS" sz="2000" dirty="0" smtClean="0">
                <a:solidFill>
                  <a:prstClr val="black"/>
                </a:solidFill>
                <a:latin typeface="Times New Roman" pitchFamily="18" charset="0"/>
                <a:cs typeface="Times New Roman" pitchFamily="18" charset="0"/>
              </a:rPr>
              <a:t>да врши увид у понуђени апарат за ултразвучну дијагностику, те кад га понуђач обавештава да увид може остварити код произвођача опреме у Кини, истог одбија – нема упориште ни у конк док ни у ЗЈН за обавезу понуђача да у тренутку подношења понуде морају да имају на располагању добра која нуде (Медигала, 1155/2016)</a:t>
            </a:r>
            <a:endParaRPr lang="sr-Cyrl-RS" sz="2400" dirty="0">
              <a:solidFill>
                <a:prstClr val="black"/>
              </a:solidFill>
              <a:latin typeface="Arial" pitchFamily="34" charset="0"/>
              <a:cs typeface="Arial" pitchFamily="34" charset="0"/>
            </a:endParaRPr>
          </a:p>
          <a:p>
            <a:pPr lvl="0" algn="just">
              <a:buClr>
                <a:srgbClr val="0F6FC6"/>
              </a:buClr>
            </a:pPr>
            <a:endParaRPr lang="sr-Cyrl-RS" sz="2000" dirty="0" smtClean="0">
              <a:solidFill>
                <a:prstClr val="black"/>
              </a:solidFill>
              <a:latin typeface="Times New Roman" pitchFamily="18" charset="0"/>
              <a:cs typeface="Times New Roman" pitchFamily="18" charset="0"/>
            </a:endParaRPr>
          </a:p>
          <a:p>
            <a:pPr lvl="0" algn="just">
              <a:buClr>
                <a:srgbClr val="0F6FC6"/>
              </a:buClr>
            </a:pPr>
            <a:endParaRPr lang="sr-Cyrl-RS" sz="2000" dirty="0">
              <a:solidFill>
                <a:prstClr val="black"/>
              </a:solidFill>
              <a:latin typeface="Arial" pitchFamily="34" charset="0"/>
              <a:cs typeface="Arial" pitchFamily="34" charset="0"/>
            </a:endParaRPr>
          </a:p>
          <a:p>
            <a:pPr algn="just"/>
            <a:endParaRPr lang="sr-Cyrl-RS" dirty="0" smtClean="0">
              <a:solidFill>
                <a:prstClr val="black"/>
              </a:solidFill>
            </a:endParaRPr>
          </a:p>
        </p:txBody>
      </p:sp>
    </p:spTree>
    <p:extLst>
      <p:ext uri="{BB962C8B-B14F-4D97-AF65-F5344CB8AC3E}">
        <p14:creationId xmlns:p14="http://schemas.microsoft.com/office/powerpoint/2010/main" val="801457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82674"/>
          </a:xfrm>
        </p:spPr>
        <p:txBody>
          <a:bodyPr>
            <a:normAutofit/>
          </a:bodyPr>
          <a:lstStyle/>
          <a:p>
            <a:r>
              <a:rPr lang="sr-Cyrl-RS" sz="3200" b="1" dirty="0" smtClean="0">
                <a:solidFill>
                  <a:schemeClr val="tx2"/>
                </a:solidFill>
                <a:latin typeface="Arial" pitchFamily="34" charset="0"/>
                <a:cs typeface="Arial" pitchFamily="34" charset="0"/>
              </a:rPr>
              <a:t>Битни недостаци понуде</a:t>
            </a:r>
            <a:endParaRPr lang="sr-Cyrl-RS" sz="32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628650" y="1676400"/>
            <a:ext cx="7886700" cy="4500563"/>
          </a:xfrm>
        </p:spPr>
        <p:txBody>
          <a:bodyPr>
            <a:noAutofit/>
          </a:bodyPr>
          <a:lstStyle/>
          <a:p>
            <a:pPr algn="just"/>
            <a:r>
              <a:rPr lang="sr-Cyrl-RS" sz="1800" dirty="0" smtClean="0">
                <a:latin typeface="Times New Roman" pitchFamily="18" charset="0"/>
                <a:cs typeface="Times New Roman" pitchFamily="18" charset="0"/>
              </a:rPr>
              <a:t>Пропусти у начину попуњавања менице/меничног овлашћења, тражи се од банке да се изјасни о наплативости,</a:t>
            </a:r>
          </a:p>
          <a:p>
            <a:pPr marL="324000" lvl="0" indent="-228600" algn="just" defTabSz="914400">
              <a:lnSpc>
                <a:spcPct val="100000"/>
              </a:lnSpc>
              <a:spcBef>
                <a:spcPct val="20000"/>
              </a:spcBef>
              <a:buClr>
                <a:srgbClr val="0F6FC6"/>
              </a:buClr>
            </a:pPr>
            <a:r>
              <a:rPr lang="sr-Cyrl-RS" sz="1800" dirty="0">
                <a:solidFill>
                  <a:prstClr val="black"/>
                </a:solidFill>
                <a:latin typeface="Times New Roman" pitchFamily="18" charset="0"/>
                <a:cs typeface="Times New Roman" pitchFamily="18" charset="0"/>
              </a:rPr>
              <a:t>627/2015 КЦ Србије, околност што менично овлашћење није попуњено (није наведен износ до кога наручилац може да реализује меницу), не може да резултира одбијањем понуде без претходне провере да ли приложена меница може да се реализује (позитивни законски прописи не регулишу питања везана за менична овлашћења, с друге стране постоји празан простор у који се може унети износ до ког се може реализовати меница</a:t>
            </a:r>
            <a:r>
              <a:rPr lang="sr-Cyrl-RS" sz="1800" dirty="0" smtClean="0">
                <a:solidFill>
                  <a:prstClr val="black"/>
                </a:solidFill>
                <a:latin typeface="Times New Roman" pitchFamily="18" charset="0"/>
                <a:cs typeface="Times New Roman" pitchFamily="18" charset="0"/>
              </a:rPr>
              <a:t>)</a:t>
            </a:r>
          </a:p>
          <a:p>
            <a:pPr marL="95400" lvl="0" indent="0" algn="just" defTabSz="914400">
              <a:lnSpc>
                <a:spcPct val="100000"/>
              </a:lnSpc>
              <a:spcBef>
                <a:spcPct val="20000"/>
              </a:spcBef>
              <a:buClr>
                <a:srgbClr val="0F6FC6"/>
              </a:buClr>
              <a:buNone/>
            </a:pPr>
            <a:endParaRPr lang="sr-Cyrl-RS" sz="1800" dirty="0" smtClean="0">
              <a:solidFill>
                <a:prstClr val="black"/>
              </a:solidFill>
              <a:latin typeface="Times New Roman" pitchFamily="18" charset="0"/>
              <a:cs typeface="Times New Roman" pitchFamily="18" charset="0"/>
            </a:endParaRPr>
          </a:p>
          <a:p>
            <a:pPr algn="just"/>
            <a:r>
              <a:rPr lang="sr-Cyrl-RS" sz="1800" dirty="0">
                <a:latin typeface="Times New Roman" pitchFamily="18" charset="0"/>
                <a:cs typeface="Times New Roman" pitchFamily="18" charset="0"/>
              </a:rPr>
              <a:t>Тражено </a:t>
            </a:r>
            <a:r>
              <a:rPr lang="sr-Cyrl-RS" sz="1800" b="1" dirty="0">
                <a:latin typeface="Times New Roman" pitchFamily="18" charset="0"/>
                <a:cs typeface="Times New Roman" pitchFamily="18" charset="0"/>
              </a:rPr>
              <a:t>писмо о намерама банке </a:t>
            </a:r>
            <a:r>
              <a:rPr lang="sr-Cyrl-RS" sz="1800" dirty="0">
                <a:latin typeface="Times New Roman" pitchFamily="18" charset="0"/>
                <a:cs typeface="Times New Roman" pitchFamily="18" charset="0"/>
              </a:rPr>
              <a:t>да изда гаранцију за добро извршење посла, понуђач је доставља без траженог назначеног рока (30 дана од отварања понуда), нема висину гаранције, има назнаку банке („не подразумева било какву обавезу банке), сви назначени пропусти нису од утицаја на наплативост (решење РК бр. 3174/2015</a:t>
            </a:r>
            <a:r>
              <a:rPr lang="sr-Cyrl-RS" sz="1800" dirty="0" smtClean="0">
                <a:latin typeface="Times New Roman" pitchFamily="18" charset="0"/>
                <a:cs typeface="Times New Roman" pitchFamily="18" charset="0"/>
              </a:rPr>
              <a:t>)</a:t>
            </a:r>
          </a:p>
          <a:p>
            <a:pPr marL="0" indent="0" algn="just">
              <a:buNone/>
            </a:pPr>
            <a:endParaRPr lang="sr-Cyrl-RS" sz="1800" dirty="0">
              <a:latin typeface="Times New Roman" pitchFamily="18" charset="0"/>
              <a:cs typeface="Times New Roman" pitchFamily="18" charset="0"/>
            </a:endParaRPr>
          </a:p>
          <a:p>
            <a:pPr marL="324000" lvl="0" indent="-228600" algn="just" defTabSz="914400">
              <a:lnSpc>
                <a:spcPct val="100000"/>
              </a:lnSpc>
              <a:spcBef>
                <a:spcPct val="20000"/>
              </a:spcBef>
              <a:buClr>
                <a:srgbClr val="0F6FC6"/>
              </a:buClr>
            </a:pPr>
            <a:endParaRPr lang="sr-Cyrl-RS" sz="1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4279810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82674"/>
          </a:xfrm>
        </p:spPr>
        <p:txBody>
          <a:bodyPr>
            <a:normAutofit/>
          </a:bodyPr>
          <a:lstStyle/>
          <a:p>
            <a:r>
              <a:rPr lang="sr-Cyrl-RS" sz="3200" b="1" dirty="0" smtClean="0">
                <a:solidFill>
                  <a:schemeClr val="tx2"/>
                </a:solidFill>
                <a:latin typeface="Times New Roman" pitchFamily="18" charset="0"/>
                <a:cs typeface="Times New Roman" pitchFamily="18" charset="0"/>
              </a:rPr>
              <a:t>Стручна оцена понуда</a:t>
            </a:r>
            <a:endParaRPr lang="sr-Cyrl-RS" sz="3200" b="1"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a:xfrm>
            <a:off x="628650" y="1676400"/>
            <a:ext cx="7886700" cy="4500563"/>
          </a:xfrm>
        </p:spPr>
        <p:txBody>
          <a:bodyPr>
            <a:noAutofit/>
          </a:bodyPr>
          <a:lstStyle/>
          <a:p>
            <a:pPr algn="just"/>
            <a:r>
              <a:rPr lang="sr-Cyrl-RS" sz="1800" dirty="0" smtClean="0"/>
              <a:t>Наводи </a:t>
            </a:r>
            <a:r>
              <a:rPr lang="sr-Cyrl-RS" sz="1800" dirty="0"/>
              <a:t>о „фалсификованим“ каталозима, сертификатима, то је чињеница која се мора утврдити у судском </a:t>
            </a:r>
            <a:r>
              <a:rPr lang="sr-Cyrl-RS" sz="1800" dirty="0" smtClean="0"/>
              <a:t>поступку</a:t>
            </a:r>
          </a:p>
          <a:p>
            <a:pPr algn="just"/>
            <a:r>
              <a:rPr lang="sr-Cyrl-RS" sz="1800" dirty="0" smtClean="0"/>
              <a:t>Околност што су приложени каталози, техничке спецификације у којима маркером није обележена тражена карактеристика, </a:t>
            </a:r>
            <a:r>
              <a:rPr lang="sr-Cyrl-RS" sz="1800" dirty="0"/>
              <a:t>те што су достављени на енглеском језику </a:t>
            </a:r>
            <a:r>
              <a:rPr lang="sr-Cyrl-RS" sz="1800" dirty="0" smtClean="0"/>
              <a:t>(иако јасно тражено конкурсном документацијом) не треба да резултира неприхватљивошћу понуде, већ треба позвати понуђаче да исто ураде сходно одредби чл. 93. став 1. ЗЈН (решење РК 2939/2015)</a:t>
            </a:r>
          </a:p>
          <a:p>
            <a:pPr algn="just"/>
            <a:r>
              <a:rPr lang="sr-Cyrl-RS" sz="1800" dirty="0" smtClean="0"/>
              <a:t>Наручиоци могу да промене стручну оцену понуда (било самоиницијативно, било по приговору) – Општа болница Врбас прво доноси одлуку о додели, па одлуку о обустави, став РК: целисходно је да се пропуст исправи самоиницијативно (решење 1823/2015, Неомедика)</a:t>
            </a:r>
          </a:p>
          <a:p>
            <a:pPr algn="just"/>
            <a:r>
              <a:rPr lang="sr-Cyrl-RS" sz="1800" dirty="0" smtClean="0"/>
              <a:t>Иако није </a:t>
            </a:r>
            <a:r>
              <a:rPr lang="sr-Cyrl-RS" sz="1800" dirty="0" err="1" smtClean="0"/>
              <a:t>испоштован</a:t>
            </a:r>
            <a:r>
              <a:rPr lang="sr-Cyrl-RS" sz="1800" dirty="0" smtClean="0"/>
              <a:t> рок из члана 108. став 2. ЗЈН, односно донета одлука о додели након више од 25 дана од дана отварања понуда, иста околност не производи последицу поништаја поступка (решење 1823/2015)</a:t>
            </a:r>
          </a:p>
          <a:p>
            <a:pPr marL="0" indent="0" algn="just">
              <a:buNone/>
            </a:pPr>
            <a:endParaRPr lang="sr-Cyrl-RS" sz="1800" dirty="0"/>
          </a:p>
          <a:p>
            <a:pPr marL="324000" lvl="0" indent="-228600" algn="just" defTabSz="914400">
              <a:lnSpc>
                <a:spcPct val="100000"/>
              </a:lnSpc>
              <a:spcBef>
                <a:spcPct val="20000"/>
              </a:spcBef>
              <a:buClr>
                <a:srgbClr val="0F6FC6"/>
              </a:buClr>
            </a:pPr>
            <a:endParaRPr lang="sr-Cyrl-RS" sz="1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2024812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Активна легитимација у поступку</a:t>
            </a:r>
            <a:endParaRPr lang="en-US" sz="3200" dirty="0"/>
          </a:p>
        </p:txBody>
      </p:sp>
      <p:sp>
        <p:nvSpPr>
          <p:cNvPr id="3" name="Content Placeholder 2"/>
          <p:cNvSpPr>
            <a:spLocks noGrp="1"/>
          </p:cNvSpPr>
          <p:nvPr>
            <p:ph idx="1"/>
          </p:nvPr>
        </p:nvSpPr>
        <p:spPr/>
        <p:txBody>
          <a:bodyPr>
            <a:normAutofit lnSpcReduction="10000"/>
          </a:bodyPr>
          <a:lstStyle/>
          <a:p>
            <a:pPr lvl="0" algn="just"/>
            <a:r>
              <a:rPr lang="sr-Cyrl-RS" sz="2000" dirty="0" smtClean="0">
                <a:solidFill>
                  <a:prstClr val="black"/>
                </a:solidFill>
                <a:latin typeface="Times New Roman" pitchFamily="18" charset="0"/>
                <a:cs typeface="Times New Roman" pitchFamily="18" charset="0"/>
              </a:rPr>
              <a:t>Неприхватљива </a:t>
            </a:r>
            <a:r>
              <a:rPr lang="sr-Cyrl-RS" sz="2000" dirty="0">
                <a:solidFill>
                  <a:prstClr val="black"/>
                </a:solidFill>
                <a:latin typeface="Times New Roman" pitchFamily="18" charset="0"/>
                <a:cs typeface="Times New Roman" pitchFamily="18" charset="0"/>
              </a:rPr>
              <a:t>понуда </a:t>
            </a:r>
            <a:r>
              <a:rPr lang="sr-Cyrl-RS" sz="2000" b="1" dirty="0">
                <a:solidFill>
                  <a:prstClr val="black"/>
                </a:solidFill>
                <a:latin typeface="Times New Roman" pitchFamily="18" charset="0"/>
                <a:cs typeface="Times New Roman" pitchFamily="18" charset="0"/>
              </a:rPr>
              <a:t>због процењене вредности јавне набавке </a:t>
            </a:r>
            <a:r>
              <a:rPr lang="sr-Cyrl-RS" sz="2000" dirty="0">
                <a:solidFill>
                  <a:prstClr val="black"/>
                </a:solidFill>
                <a:latin typeface="Times New Roman" pitchFamily="18" charset="0"/>
                <a:cs typeface="Times New Roman" pitchFamily="18" charset="0"/>
              </a:rPr>
              <a:t>– за постојање активне легитимације обратити пажњу на одредбу члана </a:t>
            </a:r>
            <a:r>
              <a:rPr lang="sr-Cyrl-RS" sz="2000" dirty="0" smtClean="0">
                <a:solidFill>
                  <a:prstClr val="black"/>
                </a:solidFill>
                <a:latin typeface="Times New Roman" pitchFamily="18" charset="0"/>
                <a:cs typeface="Times New Roman" pitchFamily="18" charset="0"/>
              </a:rPr>
              <a:t>107. </a:t>
            </a:r>
            <a:r>
              <a:rPr lang="sr-Cyrl-RS" sz="2000" dirty="0">
                <a:solidFill>
                  <a:prstClr val="black"/>
                </a:solidFill>
                <a:latin typeface="Times New Roman" pitchFamily="18" charset="0"/>
                <a:cs typeface="Times New Roman" pitchFamily="18" charset="0"/>
              </a:rPr>
              <a:t>став 4. ЗЈН (наручилац може доделити уговор понуђачу чија понуда садржи понуђену цену већу од процењене вредности јавне набавке ако није већа од упоредиве тржишне цене и ако су понуђене цене у свим одговарајућим понудама веће од процењене вредности понуде</a:t>
            </a:r>
            <a:r>
              <a:rPr lang="sr-Cyrl-RS" sz="2000" dirty="0" smtClean="0">
                <a:solidFill>
                  <a:prstClr val="black"/>
                </a:solidFill>
                <a:latin typeface="Times New Roman" pitchFamily="18" charset="0"/>
                <a:cs typeface="Times New Roman" pitchFamily="18" charset="0"/>
              </a:rPr>
              <a:t>)</a:t>
            </a:r>
          </a:p>
          <a:p>
            <a:pPr lvl="0" algn="just" eaLnBrk="0" fontAlgn="base" hangingPunct="0">
              <a:spcAft>
                <a:spcPct val="0"/>
              </a:spcAft>
              <a:buClr>
                <a:srgbClr val="0BD0D9"/>
              </a:buClr>
              <a:buSzPct val="95000"/>
              <a:buFont typeface="Wingdings" panose="05000000000000000000" pitchFamily="2" charset="2"/>
              <a:buChar char="Ø"/>
            </a:pPr>
            <a:r>
              <a:rPr lang="sr-Cyrl-RS" altLang="en-US" sz="2000" b="1" dirty="0">
                <a:solidFill>
                  <a:prstClr val="black"/>
                </a:solidFill>
                <a:latin typeface="Times New Roman" pitchFamily="18" charset="0"/>
                <a:cs typeface="Times New Roman" pitchFamily="18" charset="0"/>
              </a:rPr>
              <a:t>Јединичне цене</a:t>
            </a:r>
            <a:r>
              <a:rPr lang="sr-Cyrl-RS" altLang="en-US" sz="2000" dirty="0">
                <a:solidFill>
                  <a:prstClr val="black"/>
                </a:solidFill>
                <a:latin typeface="Times New Roman" pitchFamily="18" charset="0"/>
                <a:cs typeface="Times New Roman" pitchFamily="18" charset="0"/>
              </a:rPr>
              <a:t>, у спецификацији наведене оквирне количине (служе искључиво за оцену понуда да ли ће се стварна количина реализовати по јединичним ценама највише до укупне уговорене вредности), не може бити основ за неприхватљивост из разлога пробијања процењене вредности – цене добијене множењем оквирних количина и јединичних цена служе искључиво за оцену понуда по предвиђеном критеријуму, </a:t>
            </a:r>
            <a:r>
              <a:rPr lang="sr-Cyrl-RS" altLang="en-US" sz="2000" dirty="0" smtClean="0">
                <a:solidFill>
                  <a:prstClr val="black"/>
                </a:solidFill>
                <a:latin typeface="Times New Roman" pitchFamily="18" charset="0"/>
                <a:cs typeface="Times New Roman" pitchFamily="18" charset="0"/>
              </a:rPr>
              <a:t>последично се не може утврдити непостојање активне легитимације, 376/2016  Градска </a:t>
            </a:r>
            <a:r>
              <a:rPr lang="sr-Cyrl-RS" altLang="en-US" sz="2000" dirty="0">
                <a:solidFill>
                  <a:prstClr val="black"/>
                </a:solidFill>
                <a:latin typeface="Times New Roman" pitchFamily="18" charset="0"/>
                <a:cs typeface="Times New Roman" pitchFamily="18" charset="0"/>
              </a:rPr>
              <a:t>управа Града Београда</a:t>
            </a:r>
            <a:endParaRPr lang="en-US" altLang="en-US" sz="2000" dirty="0">
              <a:solidFill>
                <a:prstClr val="black"/>
              </a:solidFill>
              <a:latin typeface="Times New Roman" pitchFamily="18" charset="0"/>
              <a:cs typeface="Times New Roman" pitchFamily="18" charset="0"/>
            </a:endParaRPr>
          </a:p>
          <a:p>
            <a:pPr lvl="0" algn="just"/>
            <a:endParaRPr lang="en-US" sz="2000" dirty="0">
              <a:solidFill>
                <a:prstClr val="black"/>
              </a:solidFill>
              <a:latin typeface="Times New Roman" pitchFamily="18" charset="0"/>
              <a:cs typeface="Times New Roman" pitchFamily="18" charset="0"/>
            </a:endParaRPr>
          </a:p>
          <a:p>
            <a:pPr marL="0" lvl="0" indent="0" algn="just">
              <a:lnSpc>
                <a:spcPct val="150000"/>
              </a:lnSpc>
              <a:buNone/>
            </a:pPr>
            <a:endParaRPr lang="en-US" sz="1700" dirty="0" smtClean="0">
              <a:solidFill>
                <a:prstClr val="black"/>
              </a:solidFill>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364348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sr-Cyrl-RS" sz="28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Одлуке везано за неправилности у раду Комисије за јавну набавку </a:t>
            </a:r>
            <a:endParaRPr lang="sr-Cyrl-RS" dirty="0"/>
          </a:p>
        </p:txBody>
      </p:sp>
      <p:sp>
        <p:nvSpPr>
          <p:cNvPr id="3" name="Content Placeholder 2"/>
          <p:cNvSpPr>
            <a:spLocks noGrp="1"/>
          </p:cNvSpPr>
          <p:nvPr>
            <p:ph idx="1"/>
          </p:nvPr>
        </p:nvSpPr>
        <p:spPr/>
        <p:txBody>
          <a:bodyPr>
            <a:normAutofit/>
          </a:bodyPr>
          <a:lstStyle/>
          <a:p>
            <a:pPr lvl="0" algn="just">
              <a:buClr>
                <a:srgbClr val="0F6FC6"/>
              </a:buClr>
            </a:pPr>
            <a:r>
              <a:rPr lang="sr-Cyrl-RS" sz="2000" dirty="0" smtClean="0">
                <a:solidFill>
                  <a:prstClr val="black"/>
                </a:solidFill>
              </a:rPr>
              <a:t>Одредба члана 54. став 12 тачка 6. ЗЈН – Комисија одлучује поводом поднетог захтева за заштиту права!</a:t>
            </a:r>
          </a:p>
          <a:p>
            <a:pPr lvl="0" algn="just">
              <a:buClr>
                <a:srgbClr val="0F6FC6"/>
              </a:buClr>
            </a:pPr>
            <a:r>
              <a:rPr lang="sr-Cyrl-RS" sz="2000" dirty="0" smtClean="0">
                <a:solidFill>
                  <a:prstClr val="black"/>
                </a:solidFill>
              </a:rPr>
              <a:t>Битно је да буду присутна већина чланова Комисије, не морају сви!</a:t>
            </a:r>
          </a:p>
          <a:p>
            <a:pPr lvl="0" algn="just">
              <a:buClr>
                <a:srgbClr val="0F6FC6"/>
              </a:buClr>
            </a:pPr>
            <a:r>
              <a:rPr lang="sr-Cyrl-RS" sz="2000" dirty="0" smtClean="0">
                <a:solidFill>
                  <a:prstClr val="black"/>
                </a:solidFill>
              </a:rPr>
              <a:t>Из одредбе члана 108. – на основу извештаја о стручној оцени понуда наручилац доноси одлуку о додели уговора следи да одговорно лице не може донети одлуку мимо предлога Комисије за јавне набавке садржане у Извештају о стручној оцени понуда</a:t>
            </a:r>
          </a:p>
          <a:p>
            <a:pPr lvl="0" algn="just">
              <a:buClr>
                <a:srgbClr val="0F6FC6"/>
              </a:buClr>
            </a:pPr>
            <a:r>
              <a:rPr lang="sr-Cyrl-RS" sz="2000" dirty="0">
                <a:solidFill>
                  <a:prstClr val="black"/>
                </a:solidFill>
              </a:rPr>
              <a:t>Одлука директора не може бити противна Извештају о стручној оцени комисије, </a:t>
            </a:r>
            <a:r>
              <a:rPr lang="sr-Cyrl-RS" sz="2000" dirty="0" smtClean="0">
                <a:solidFill>
                  <a:prstClr val="black"/>
                </a:solidFill>
              </a:rPr>
              <a:t>Дирекција за пољопривреду Општина </a:t>
            </a:r>
            <a:r>
              <a:rPr lang="sr-Cyrl-RS" sz="2000" dirty="0">
                <a:solidFill>
                  <a:prstClr val="black"/>
                </a:solidFill>
              </a:rPr>
              <a:t>Владимирци 425/16</a:t>
            </a:r>
          </a:p>
          <a:p>
            <a:pPr lvl="0" algn="just">
              <a:buClr>
                <a:srgbClr val="0F6FC6"/>
              </a:buClr>
            </a:pPr>
            <a:endParaRPr lang="sr-Cyrl-RS" sz="2000" dirty="0">
              <a:solidFill>
                <a:prstClr val="black"/>
              </a:solidFill>
            </a:endParaRPr>
          </a:p>
          <a:p>
            <a:pPr lvl="0">
              <a:buClr>
                <a:srgbClr val="0F6FC6"/>
              </a:buClr>
            </a:pPr>
            <a:endParaRPr lang="sr-Cyrl-RS" dirty="0">
              <a:solidFill>
                <a:prstClr val="black"/>
              </a:solidFill>
            </a:endParaRPr>
          </a:p>
          <a:p>
            <a:endParaRPr lang="sr-Cyrl-RS" dirty="0"/>
          </a:p>
        </p:txBody>
      </p:sp>
    </p:spTree>
    <p:extLst>
      <p:ext uri="{BB962C8B-B14F-4D97-AF65-F5344CB8AC3E}">
        <p14:creationId xmlns:p14="http://schemas.microsoft.com/office/powerpoint/2010/main" val="2965132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sz="28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Рокови и начин подношења захтева за заштиту права (чл. 149. ЗЈН)</a:t>
            </a:r>
            <a:endParaRPr lang="x-none" sz="28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7620000" cy="5105400"/>
          </a:xfrm>
        </p:spPr>
        <p:txBody>
          <a:bodyPr>
            <a:normAutofit/>
          </a:bodyPr>
          <a:lstStyle/>
          <a:p>
            <a:pPr marL="0" indent="0" algn="just">
              <a:lnSpc>
                <a:spcPct val="80000"/>
              </a:lnSpc>
              <a:buSzPct val="80000"/>
              <a:buNone/>
              <a:defRPr/>
            </a:pPr>
            <a:endParaRPr lang="ru-RU" sz="2200" dirty="0" smtClean="0">
              <a:latin typeface="Times New Roman" panose="02020603050405020304" pitchFamily="18" charset="0"/>
              <a:cs typeface="Times New Roman" panose="02020603050405020304" pitchFamily="18" charset="0"/>
            </a:endParaRPr>
          </a:p>
          <a:p>
            <a:pPr algn="just">
              <a:lnSpc>
                <a:spcPct val="80000"/>
              </a:lnSpc>
              <a:buSzPct val="80000"/>
              <a:buFont typeface="Wingdings" pitchFamily="2" charset="2"/>
              <a:buChar char="Ø"/>
              <a:defRPr/>
            </a:pPr>
            <a:r>
              <a:rPr lang="ru-RU" sz="2200" dirty="0" smtClean="0">
                <a:latin typeface="Times New Roman" panose="02020603050405020304" pitchFamily="18" charset="0"/>
                <a:cs typeface="Times New Roman" panose="02020603050405020304" pitchFamily="18" charset="0"/>
              </a:rPr>
              <a:t>Уколико је било незаконитог поступања осмог дана пре истека рока за подношење понуда (било измена конк док, није продужен рок, или је исти непримерен) за благовремено подношење захтева за заштиту права исти треба да буде поднет у смислу члана 149. став 3. ЗЈН, </a:t>
            </a:r>
          </a:p>
          <a:p>
            <a:pPr algn="just">
              <a:lnSpc>
                <a:spcPct val="80000"/>
              </a:lnSpc>
              <a:buSzPct val="80000"/>
              <a:buFont typeface="Wingdings" pitchFamily="2" charset="2"/>
              <a:buChar char="Ø"/>
              <a:defRPr/>
            </a:pPr>
            <a:r>
              <a:rPr lang="ru-RU" sz="2200" dirty="0" smtClean="0">
                <a:latin typeface="Times New Roman" panose="02020603050405020304" pitchFamily="18" charset="0"/>
                <a:cs typeface="Times New Roman" panose="02020603050405020304" pitchFamily="18" charset="0"/>
              </a:rPr>
              <a:t>У јавним набавкама мале вредности уколико је било измена конк док четири дана пре истека рока за подношење понуда (без продужетка рока за подношење понуда) за благовременост захтева за заштиту права релевантна одредба члана 149. став 3. ЗЈН</a:t>
            </a:r>
          </a:p>
          <a:p>
            <a:pPr algn="just">
              <a:lnSpc>
                <a:spcPct val="80000"/>
              </a:lnSpc>
              <a:buSzPct val="80000"/>
              <a:buFont typeface="Wingdings" pitchFamily="2" charset="2"/>
              <a:buChar char="Ø"/>
              <a:defRPr/>
            </a:pPr>
            <a:r>
              <a:rPr lang="ru-RU" sz="2200" dirty="0" smtClean="0">
                <a:latin typeface="Times New Roman" panose="02020603050405020304" pitchFamily="18" charset="0"/>
                <a:cs typeface="Times New Roman" panose="02020603050405020304" pitchFamily="18" charset="0"/>
              </a:rPr>
              <a:t>Само ако је било незаконитог поступања наручиоца унутар рока из 149. став 3. ЗЈН може се поднети ззп у року из става 149. став 4. ЗЈН (појашњење дато три дана пре истека рока за подношење понуда није допуна конк док, те за благовременост није релевантна одредба члана 149. став 4. ЗЈН), Драгер и КЦ Ниш 1633/16</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20</a:t>
            </a:fld>
            <a:endParaRPr lang="en-US">
              <a:solidFill>
                <a:prstClr val="black">
                  <a:tint val="75000"/>
                </a:prstClr>
              </a:solidFill>
            </a:endParaRPr>
          </a:p>
        </p:txBody>
      </p:sp>
    </p:spTree>
    <p:extLst>
      <p:ext uri="{BB962C8B-B14F-4D97-AF65-F5344CB8AC3E}">
        <p14:creationId xmlns:p14="http://schemas.microsoft.com/office/powerpoint/2010/main" val="1038700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solidFill>
                  <a:srgbClr val="0070C0"/>
                </a:solidFill>
              </a:rPr>
              <a:t>Електронска комуникација</a:t>
            </a:r>
            <a:endParaRPr lang="sr-Cyrl-RS" dirty="0">
              <a:solidFill>
                <a:srgbClr val="0070C0"/>
              </a:solidFill>
            </a:endParaRPr>
          </a:p>
        </p:txBody>
      </p:sp>
      <p:sp>
        <p:nvSpPr>
          <p:cNvPr id="3" name="Content Placeholder 2"/>
          <p:cNvSpPr>
            <a:spLocks noGrp="1"/>
          </p:cNvSpPr>
          <p:nvPr>
            <p:ph idx="1"/>
          </p:nvPr>
        </p:nvSpPr>
        <p:spPr/>
        <p:txBody>
          <a:bodyPr>
            <a:normAutofit fontScale="55000" lnSpcReduction="20000"/>
          </a:bodyPr>
          <a:lstStyle/>
          <a:p>
            <a:pPr indent="449580" algn="just">
              <a:lnSpc>
                <a:spcPct val="115000"/>
              </a:lnSpc>
              <a:spcAft>
                <a:spcPts val="1000"/>
              </a:spcAft>
            </a:pPr>
            <a:r>
              <a:rPr lang="sr-Cyrl-RS" dirty="0">
                <a:latin typeface="Times New Roman"/>
                <a:ea typeface="Calibri"/>
                <a:cs typeface="Times New Roman"/>
              </a:rPr>
              <a:t>Републичка комисија обавештава сва лица која јесу или би могла да буду странке у поступцима заштите права, као и у другим поступцима из њене надлежности да једини релевантан начин за обраћање овом органу представља слање поднесака у виду поштанских пошиљки упућених на званичну пријемну адресу која гласи ул. Немањина бр. 22-26, Београд или њихова предаја на званичну пријемну писарницу овог органа која се налази на поменутој адреси.</a:t>
            </a:r>
            <a:endParaRPr lang="sr-Cyrl-RS" sz="2800" dirty="0">
              <a:ea typeface="Calibri"/>
              <a:cs typeface="Times New Roman"/>
            </a:endParaRPr>
          </a:p>
          <a:p>
            <a:pPr indent="449580" algn="just">
              <a:lnSpc>
                <a:spcPct val="115000"/>
              </a:lnSpc>
              <a:spcAft>
                <a:spcPts val="1000"/>
              </a:spcAft>
            </a:pPr>
            <a:r>
              <a:rPr lang="sr-Cyrl-RS" dirty="0">
                <a:latin typeface="Times New Roman"/>
                <a:ea typeface="Calibri"/>
                <a:cs typeface="Times New Roman"/>
              </a:rPr>
              <a:t>Из наведеног разлога, поднесци примљени путем електронске поште нису релевантни за поступање у поступцима заштите права, као и у другим поступцима из надлежности Републичке комисије.</a:t>
            </a:r>
            <a:endParaRPr lang="sr-Cyrl-RS" sz="2800" dirty="0">
              <a:ea typeface="Calibri"/>
              <a:cs typeface="Times New Roman"/>
            </a:endParaRPr>
          </a:p>
          <a:p>
            <a:pPr indent="449580" algn="just">
              <a:lnSpc>
                <a:spcPct val="115000"/>
              </a:lnSpc>
              <a:spcAft>
                <a:spcPts val="1000"/>
              </a:spcAft>
            </a:pPr>
            <a:r>
              <a:rPr lang="sr-Cyrl-RS" dirty="0">
                <a:latin typeface="Times New Roman"/>
                <a:ea typeface="Calibri"/>
                <a:cs typeface="Times New Roman"/>
              </a:rPr>
              <a:t>У вези са тим, Републичка комисија посебно указује и појашњава да се одредбе члана 20. ЗЈН (које највероватније представљају разлог због којег се појавила пракса одређеног броја странака да се овом органу обраћају тако</a:t>
            </a:r>
            <a:r>
              <a:rPr lang="sr-Cyrl-RS" dirty="0">
                <a:solidFill>
                  <a:srgbClr val="FF0000"/>
                </a:solidFill>
                <a:latin typeface="Times New Roman"/>
                <a:ea typeface="Calibri"/>
                <a:cs typeface="Times New Roman"/>
              </a:rPr>
              <a:t> </a:t>
            </a:r>
            <a:r>
              <a:rPr lang="sr-Cyrl-RS" dirty="0">
                <a:latin typeface="Times New Roman"/>
                <a:ea typeface="Calibri"/>
                <a:cs typeface="Times New Roman"/>
              </a:rPr>
              <a:t>што</a:t>
            </a:r>
            <a:r>
              <a:rPr lang="sr-Cyrl-RS" dirty="0">
                <a:solidFill>
                  <a:srgbClr val="FF0000"/>
                </a:solidFill>
                <a:latin typeface="Times New Roman"/>
                <a:ea typeface="Calibri"/>
                <a:cs typeface="Times New Roman"/>
              </a:rPr>
              <a:t> </a:t>
            </a:r>
            <a:r>
              <a:rPr lang="sr-Cyrl-RS" dirty="0">
                <a:latin typeface="Times New Roman"/>
                <a:ea typeface="Calibri"/>
                <a:cs typeface="Times New Roman"/>
              </a:rPr>
              <a:t>своје поднеске упућују путем електронске поште), не односе на поступке заштите права када се исти воде пред Републичком комисијом.</a:t>
            </a:r>
            <a:endParaRPr lang="sr-Cyrl-RS" sz="2800" dirty="0">
              <a:ea typeface="Calibri"/>
              <a:cs typeface="Times New Roman"/>
            </a:endParaRPr>
          </a:p>
          <a:p>
            <a:endParaRPr lang="sr-Cyrl-R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21</a:t>
            </a:fld>
            <a:endParaRPr lang="en-US">
              <a:solidFill>
                <a:prstClr val="black">
                  <a:tint val="75000"/>
                </a:prstClr>
              </a:solidFill>
            </a:endParaRPr>
          </a:p>
        </p:txBody>
      </p:sp>
    </p:spTree>
    <p:extLst>
      <p:ext uri="{BB962C8B-B14F-4D97-AF65-F5344CB8AC3E}">
        <p14:creationId xmlns:p14="http://schemas.microsoft.com/office/powerpoint/2010/main" val="2703094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b="1" dirty="0" smtClean="0">
                <a:solidFill>
                  <a:schemeClr val="tx2"/>
                </a:solidFill>
              </a:rPr>
              <a:t>Начин исказивања цене – неуобичајено ниска цена</a:t>
            </a:r>
            <a:endParaRPr lang="en-US" sz="3200" b="1" dirty="0">
              <a:solidFill>
                <a:schemeClr val="tx2"/>
              </a:solidFill>
            </a:endParaRPr>
          </a:p>
        </p:txBody>
      </p:sp>
      <p:sp>
        <p:nvSpPr>
          <p:cNvPr id="3" name="Content Placeholder 2"/>
          <p:cNvSpPr>
            <a:spLocks noGrp="1"/>
          </p:cNvSpPr>
          <p:nvPr>
            <p:ph idx="1"/>
          </p:nvPr>
        </p:nvSpPr>
        <p:spPr/>
        <p:txBody>
          <a:bodyPr>
            <a:normAutofit/>
          </a:bodyPr>
          <a:lstStyle/>
          <a:p>
            <a:pPr marL="0" lvl="0" indent="0" algn="just" eaLnBrk="0" fontAlgn="base" hangingPunct="0">
              <a:spcAft>
                <a:spcPct val="0"/>
              </a:spcAft>
              <a:buClr>
                <a:srgbClr val="0BD0D9"/>
              </a:buClr>
              <a:buSzPct val="95000"/>
              <a:buNone/>
            </a:pPr>
            <a:endParaRPr lang="sr-Cyrl-RS" altLang="en-US" sz="1800" dirty="0" smtClean="0">
              <a:solidFill>
                <a:prstClr val="black"/>
              </a:solidFill>
              <a:latin typeface="Arial" pitchFamily="34" charset="0"/>
              <a:cs typeface="Arial" pitchFamily="34" charset="0"/>
            </a:endParaRPr>
          </a:p>
          <a:p>
            <a:pPr lvl="0" algn="just" eaLnBrk="0" fontAlgn="base" hangingPunct="0">
              <a:spcAft>
                <a:spcPct val="0"/>
              </a:spcAft>
              <a:buClr>
                <a:srgbClr val="0BD0D9"/>
              </a:buClr>
              <a:buSzPct val="95000"/>
              <a:buFont typeface="Wingdings" panose="05000000000000000000" pitchFamily="2" charset="2"/>
              <a:buChar char="Ø"/>
            </a:pPr>
            <a:r>
              <a:rPr lang="sr-Cyrl-RS" altLang="en-US" sz="1800" dirty="0" smtClean="0">
                <a:solidFill>
                  <a:prstClr val="black"/>
                </a:solidFill>
                <a:latin typeface="Arial" pitchFamily="34" charset="0"/>
                <a:cs typeface="Arial" pitchFamily="34" charset="0"/>
              </a:rPr>
              <a:t>Уколико наручилац тражи </a:t>
            </a:r>
            <a:r>
              <a:rPr lang="sr-Cyrl-RS" altLang="en-US" sz="1800" b="1" dirty="0" smtClean="0">
                <a:solidFill>
                  <a:prstClr val="black"/>
                </a:solidFill>
                <a:latin typeface="Arial" pitchFamily="34" charset="0"/>
                <a:cs typeface="Arial" pitchFamily="34" charset="0"/>
              </a:rPr>
              <a:t>исказивање јединичних цена</a:t>
            </a:r>
            <a:r>
              <a:rPr lang="sr-Cyrl-RS" altLang="en-US" sz="1800" dirty="0" smtClean="0">
                <a:solidFill>
                  <a:prstClr val="black"/>
                </a:solidFill>
                <a:latin typeface="Arial" pitchFamily="34" charset="0"/>
                <a:cs typeface="Arial" pitchFamily="34" charset="0"/>
              </a:rPr>
              <a:t>, и тако бодује понуђаче, мора у конк документацији дефинисати горњи праг до кога ће се плаћати износ понуђачу (до износа процењене вредности, и то као нумерички број а не „до износа из планског акта“), Решење РК 1501/2015</a:t>
            </a:r>
          </a:p>
          <a:p>
            <a:pPr lvl="0" algn="just" eaLnBrk="0" fontAlgn="base" hangingPunct="0">
              <a:spcAft>
                <a:spcPct val="0"/>
              </a:spcAft>
              <a:buClr>
                <a:srgbClr val="0BD0D9"/>
              </a:buClr>
              <a:buSzPct val="95000"/>
              <a:buFont typeface="Wingdings" panose="05000000000000000000" pitchFamily="2" charset="2"/>
              <a:buChar char="Ø"/>
            </a:pPr>
            <a:r>
              <a:rPr lang="sr-Cyrl-RS" altLang="en-US" sz="1800" dirty="0" smtClean="0">
                <a:solidFill>
                  <a:prstClr val="black"/>
                </a:solidFill>
                <a:latin typeface="Arial" pitchFamily="34" charset="0"/>
                <a:cs typeface="Arial" pitchFamily="34" charset="0"/>
              </a:rPr>
              <a:t>Наручилац има основа да одбије понуду због ННЦ јер је дато </a:t>
            </a:r>
            <a:r>
              <a:rPr lang="sr-Cyrl-RS" altLang="en-US" sz="1800" dirty="0" err="1" smtClean="0">
                <a:solidFill>
                  <a:prstClr val="black"/>
                </a:solidFill>
                <a:latin typeface="Arial" pitchFamily="34" charset="0"/>
                <a:cs typeface="Arial" pitchFamily="34" charset="0"/>
              </a:rPr>
              <a:t>појашњење</a:t>
            </a:r>
            <a:r>
              <a:rPr lang="sr-Cyrl-RS" altLang="en-US" sz="1800" dirty="0" smtClean="0">
                <a:solidFill>
                  <a:prstClr val="black"/>
                </a:solidFill>
                <a:latin typeface="Arial" pitchFamily="34" charset="0"/>
                <a:cs typeface="Arial" pitchFamily="34" charset="0"/>
              </a:rPr>
              <a:t> цене сервисирања опреме Драгер „због уштеда, боље, вишегодишње сарадње“, 445/16 ЗЦ Неготин</a:t>
            </a:r>
          </a:p>
          <a:p>
            <a:pPr lvl="0" algn="just" eaLnBrk="0" fontAlgn="base" hangingPunct="0">
              <a:spcAft>
                <a:spcPct val="0"/>
              </a:spcAft>
              <a:buClr>
                <a:srgbClr val="0BD0D9"/>
              </a:buClr>
              <a:buSzPct val="95000"/>
              <a:buFont typeface="Wingdings" panose="05000000000000000000" pitchFamily="2" charset="2"/>
              <a:buChar char="Ø"/>
            </a:pPr>
            <a:r>
              <a:rPr lang="sr-Cyrl-RS" altLang="en-US" sz="1800" dirty="0" smtClean="0">
                <a:solidFill>
                  <a:prstClr val="black"/>
                </a:solidFill>
                <a:latin typeface="Arial" pitchFamily="34" charset="0"/>
                <a:cs typeface="Arial" pitchFamily="34" charset="0"/>
              </a:rPr>
              <a:t>Услуга одржавања и поправки инкубатора – не може се као аргумент за </a:t>
            </a:r>
            <a:r>
              <a:rPr lang="sr-Cyrl-RS" altLang="en-US" sz="1800" dirty="0" err="1" smtClean="0">
                <a:solidFill>
                  <a:prstClr val="black"/>
                </a:solidFill>
                <a:latin typeface="Arial" pitchFamily="34" charset="0"/>
                <a:cs typeface="Arial" pitchFamily="34" charset="0"/>
              </a:rPr>
              <a:t>ннц</a:t>
            </a:r>
            <a:r>
              <a:rPr lang="sr-Cyrl-RS" altLang="en-US" sz="1800" dirty="0" smtClean="0">
                <a:solidFill>
                  <a:prstClr val="black"/>
                </a:solidFill>
                <a:latin typeface="Arial" pitchFamily="34" charset="0"/>
                <a:cs typeface="Arial" pitchFamily="34" charset="0"/>
              </a:rPr>
              <a:t> наводити да понуђена цена знатно одступа од прошлогодишње (</a:t>
            </a:r>
            <a:r>
              <a:rPr lang="sr-Cyrl-RS" altLang="en-US" sz="1800" dirty="0" err="1" smtClean="0">
                <a:solidFill>
                  <a:prstClr val="black"/>
                </a:solidFill>
                <a:latin typeface="Arial" pitchFamily="34" charset="0"/>
                <a:cs typeface="Arial" pitchFamily="34" charset="0"/>
              </a:rPr>
              <a:t>притом</a:t>
            </a:r>
            <a:r>
              <a:rPr lang="sr-Cyrl-RS" altLang="en-US" sz="1800" dirty="0" smtClean="0">
                <a:solidFill>
                  <a:prstClr val="black"/>
                </a:solidFill>
                <a:latin typeface="Arial" pitchFamily="34" charset="0"/>
                <a:cs typeface="Arial" pitchFamily="34" charset="0"/>
              </a:rPr>
              <a:t> је испод процењене, предмет није истоветан – укључена и нова опрема, превоз </a:t>
            </a:r>
            <a:r>
              <a:rPr lang="sr-Cyrl-RS" altLang="en-US" sz="1800" dirty="0" err="1" smtClean="0">
                <a:solidFill>
                  <a:prstClr val="black"/>
                </a:solidFill>
                <a:latin typeface="Arial" pitchFamily="34" charset="0"/>
                <a:cs typeface="Arial" pitchFamily="34" charset="0"/>
              </a:rPr>
              <a:t>отпасног</a:t>
            </a:r>
            <a:r>
              <a:rPr lang="sr-Cyrl-RS" altLang="en-US" sz="1800" dirty="0" smtClean="0">
                <a:solidFill>
                  <a:prstClr val="black"/>
                </a:solidFill>
                <a:latin typeface="Arial" pitchFamily="34" charset="0"/>
                <a:cs typeface="Arial" pitchFamily="34" charset="0"/>
              </a:rPr>
              <a:t> отпада, КЦС и „МС </a:t>
            </a:r>
            <a:r>
              <a:rPr lang="sr-Cyrl-RS" altLang="en-US" sz="1800" dirty="0" err="1" smtClean="0">
                <a:solidFill>
                  <a:prstClr val="black"/>
                </a:solidFill>
                <a:latin typeface="Arial" pitchFamily="34" charset="0"/>
                <a:cs typeface="Arial" pitchFamily="34" charset="0"/>
              </a:rPr>
              <a:t>компани</a:t>
            </a:r>
            <a:r>
              <a:rPr lang="sr-Cyrl-RS" altLang="en-US" sz="1800" dirty="0" smtClean="0">
                <a:solidFill>
                  <a:prstClr val="black"/>
                </a:solidFill>
                <a:latin typeface="Arial" pitchFamily="34" charset="0"/>
                <a:cs typeface="Arial" pitchFamily="34" charset="0"/>
              </a:rPr>
              <a:t>“ 322/2016)</a:t>
            </a:r>
          </a:p>
          <a:p>
            <a:pPr lvl="0" algn="just">
              <a:buClr>
                <a:srgbClr val="0F6FC6"/>
              </a:buClr>
              <a:buFont typeface="Wingdings" panose="05000000000000000000" pitchFamily="2" charset="2"/>
              <a:buChar char="Ø"/>
            </a:pPr>
            <a:endParaRPr lang="en-US" sz="1800" dirty="0">
              <a:solidFill>
                <a:prstClr val="black"/>
              </a:solidFill>
              <a:latin typeface="Arial" pitchFamily="34" charset="0"/>
              <a:cs typeface="Arial" pitchFamily="34" charset="0"/>
            </a:endParaRPr>
          </a:p>
          <a:p>
            <a:pPr>
              <a:buFont typeface="Wingdings" panose="05000000000000000000" pitchFamily="2" charset="2"/>
              <a:buChar char="Ø"/>
            </a:pPr>
            <a:endParaRPr lang="en-US" sz="1800" dirty="0">
              <a:latin typeface="Arial" pitchFamily="34" charset="0"/>
              <a:cs typeface="Arial" pitchFamily="34" charset="0"/>
            </a:endParaRPr>
          </a:p>
        </p:txBody>
      </p:sp>
    </p:spTree>
    <p:extLst>
      <p:ext uri="{BB962C8B-B14F-4D97-AF65-F5344CB8AC3E}">
        <p14:creationId xmlns:p14="http://schemas.microsoft.com/office/powerpoint/2010/main" val="4136984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solidFill>
                  <a:srgbClr val="0070C0"/>
                </a:solidFill>
                <a:latin typeface="Times New Roman" pitchFamily="18" charset="0"/>
                <a:cs typeface="Times New Roman" pitchFamily="18" charset="0"/>
              </a:rPr>
              <a:t>Специфичне ситуације</a:t>
            </a:r>
            <a:endParaRPr lang="sr-Cyrl-RS"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sr-Cyrl-RS" dirty="0" smtClean="0"/>
              <a:t>256/16 предмет поништен у целини јер је омашком радника писарнице отворена понуда, што је и констатовано на Записнику са отварања понуда</a:t>
            </a:r>
          </a:p>
          <a:p>
            <a:pPr algn="just"/>
            <a:r>
              <a:rPr lang="sr-Cyrl-RS" dirty="0" smtClean="0"/>
              <a:t>2622/16 тражени модел се не производи, РК: можда има на лагеру одраније</a:t>
            </a:r>
          </a:p>
          <a:p>
            <a:pPr algn="just"/>
            <a:r>
              <a:rPr lang="sr-Cyrl-RS" dirty="0" smtClean="0"/>
              <a:t>791/16 Музеј савремене уметности, уговором о делу се могу ангажовати лица ван делатности послодавца, једини начин да се оспоре такви уговори као недопуштени основ ангажовања по Закону о раду јесте да се прибави важећи Правилник о организацији и систематизацији послова код понуђача </a:t>
            </a:r>
            <a:endParaRPr lang="sr-Cyrl-R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23</a:t>
            </a:fld>
            <a:endParaRPr lang="en-US">
              <a:solidFill>
                <a:prstClr val="black">
                  <a:tint val="75000"/>
                </a:prstClr>
              </a:solidFill>
            </a:endParaRPr>
          </a:p>
        </p:txBody>
      </p:sp>
    </p:spTree>
    <p:extLst>
      <p:ext uri="{BB962C8B-B14F-4D97-AF65-F5344CB8AC3E}">
        <p14:creationId xmlns:p14="http://schemas.microsoft.com/office/powerpoint/2010/main" val="30836255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solidFill>
                  <a:srgbClr val="0070C0"/>
                </a:solidFill>
                <a:latin typeface="Times New Roman" pitchFamily="18" charset="0"/>
                <a:cs typeface="Times New Roman" pitchFamily="18" charset="0"/>
              </a:rPr>
              <a:t>Специфичне ситуације</a:t>
            </a:r>
            <a:endParaRPr lang="sr-Cyrl-RS"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endParaRPr lang="sr-Cyrl-RS" dirty="0" smtClean="0"/>
          </a:p>
          <a:p>
            <a:pPr algn="just"/>
            <a:r>
              <a:rPr lang="sr-Cyrl-RS" dirty="0" smtClean="0"/>
              <a:t>1246/2016 КЦ Ниш одбија понуду понуђача коме је Комисија за заштиту конкуренције Решењем утврдила повреду конкуренције, као неоснован оцењен навод којим се указује на неједнакост понуђача јер иста мера је изречена и изабраном понуђачу (није у поступку јавне набавке)</a:t>
            </a:r>
          </a:p>
          <a:p>
            <a:pPr marL="0" indent="0" algn="just">
              <a:buNone/>
            </a:pPr>
            <a:endParaRPr lang="sr-Cyrl-RS" dirty="0" smtClean="0"/>
          </a:p>
          <a:p>
            <a:pPr algn="just"/>
            <a:r>
              <a:rPr lang="sr-Cyrl-RS" dirty="0"/>
              <a:t>Набавка ангио сале КЦС – Сименс у току трајања поступка јн извршио статусну промену (издвајање уз припајање), треба ценити испуњеност услова од правног следбеника </a:t>
            </a:r>
          </a:p>
          <a:p>
            <a:pPr algn="just"/>
            <a:endParaRPr lang="sr-Cyrl-RS" dirty="0" smtClean="0"/>
          </a:p>
          <a:p>
            <a:pPr algn="just"/>
            <a:endParaRPr lang="sr-Cyrl-R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24</a:t>
            </a:fld>
            <a:endParaRPr lang="en-US">
              <a:solidFill>
                <a:prstClr val="black">
                  <a:tint val="75000"/>
                </a:prstClr>
              </a:solidFill>
            </a:endParaRPr>
          </a:p>
        </p:txBody>
      </p:sp>
    </p:spTree>
    <p:extLst>
      <p:ext uri="{BB962C8B-B14F-4D97-AF65-F5344CB8AC3E}">
        <p14:creationId xmlns:p14="http://schemas.microsoft.com/office/powerpoint/2010/main" val="1636526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3200" b="1" dirty="0" smtClean="0">
                <a:solidFill>
                  <a:schemeClr val="tx2"/>
                </a:solidFill>
                <a:latin typeface="Arial" pitchFamily="34" charset="0"/>
                <a:cs typeface="Arial" pitchFamily="34" charset="0"/>
              </a:rPr>
              <a:t>Медицински потрошни материјал – лош пример (хируршки конци)</a:t>
            </a:r>
            <a:endParaRPr lang="sr-Cyrl-RS" sz="32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p:txBody>
          <a:bodyPr>
            <a:normAutofit fontScale="70000" lnSpcReduction="20000"/>
          </a:bodyPr>
          <a:lstStyle/>
          <a:p>
            <a:pPr algn="just"/>
            <a:r>
              <a:rPr lang="sr-Cyrl-RS" dirty="0" smtClean="0">
                <a:latin typeface="Times New Roman" pitchFamily="18" charset="0"/>
                <a:cs typeface="Times New Roman" pitchFamily="18" charset="0"/>
              </a:rPr>
              <a:t>2249/2015, Институт за </a:t>
            </a:r>
            <a:r>
              <a:rPr lang="sr-Cyrl-RS" dirty="0" err="1" smtClean="0">
                <a:latin typeface="Times New Roman" pitchFamily="18" charset="0"/>
                <a:cs typeface="Times New Roman" pitchFamily="18" charset="0"/>
              </a:rPr>
              <a:t>кардиоваскуларне</a:t>
            </a:r>
            <a:r>
              <a:rPr lang="sr-Cyrl-RS" dirty="0" smtClean="0">
                <a:latin typeface="Times New Roman" pitchFamily="18" charset="0"/>
                <a:cs typeface="Times New Roman" pitchFamily="18" charset="0"/>
              </a:rPr>
              <a:t> болести „Дедиње“ набавља хируршке конце, </a:t>
            </a:r>
            <a:r>
              <a:rPr lang="sr-Cyrl-RS" dirty="0" err="1" smtClean="0">
                <a:latin typeface="Times New Roman" pitchFamily="18" charset="0"/>
                <a:cs typeface="Times New Roman" pitchFamily="18" charset="0"/>
              </a:rPr>
              <a:t>клипсеве</a:t>
            </a:r>
            <a:r>
              <a:rPr lang="sr-Cyrl-RS" dirty="0" smtClean="0">
                <a:latin typeface="Times New Roman" pitchFamily="18" charset="0"/>
                <a:cs typeface="Times New Roman" pitchFamily="18" charset="0"/>
              </a:rPr>
              <a:t>, </a:t>
            </a:r>
            <a:r>
              <a:rPr lang="sr-Cyrl-RS" dirty="0" err="1" smtClean="0">
                <a:latin typeface="Times New Roman" pitchFamily="18" charset="0"/>
                <a:cs typeface="Times New Roman" pitchFamily="18" charset="0"/>
              </a:rPr>
              <a:t>мрежице</a:t>
            </a:r>
            <a:r>
              <a:rPr lang="sr-Cyrl-RS" dirty="0" smtClean="0">
                <a:latin typeface="Times New Roman" pitchFamily="18" charset="0"/>
                <a:cs typeface="Times New Roman" pitchFamily="18" charset="0"/>
              </a:rPr>
              <a:t>, игле (материјал за затварање оперативног поља)</a:t>
            </a:r>
          </a:p>
          <a:p>
            <a:pPr algn="just"/>
            <a:r>
              <a:rPr lang="sr-Cyrl-RS" dirty="0" err="1" smtClean="0">
                <a:latin typeface="Times New Roman" pitchFamily="18" charset="0"/>
                <a:cs typeface="Times New Roman" pitchFamily="18" charset="0"/>
              </a:rPr>
              <a:t>Конк</a:t>
            </a:r>
            <a:r>
              <a:rPr lang="sr-Cyrl-RS" dirty="0" smtClean="0">
                <a:latin typeface="Times New Roman" pitchFamily="18" charset="0"/>
                <a:cs typeface="Times New Roman" pitchFamily="18" charset="0"/>
              </a:rPr>
              <a:t> док захтева се и каталог произвођача, извод из каталога или друго штампано издање издато од произвођача, али и достава пробних узорака (нови, </a:t>
            </a:r>
            <a:r>
              <a:rPr lang="sr-Cyrl-RS" dirty="0" err="1" smtClean="0">
                <a:latin typeface="Times New Roman" pitchFamily="18" charset="0"/>
                <a:cs typeface="Times New Roman" pitchFamily="18" charset="0"/>
              </a:rPr>
              <a:t>неупотребљени</a:t>
            </a:r>
            <a:r>
              <a:rPr lang="sr-Cyrl-RS" dirty="0" smtClean="0">
                <a:latin typeface="Times New Roman" pitchFamily="18" charset="0"/>
                <a:cs typeface="Times New Roman" pitchFamily="18" charset="0"/>
              </a:rPr>
              <a:t>, у оригиналном паковању), које ће комисија наручиоца оцењивати на месту употребе и о томе сачинити извештај</a:t>
            </a:r>
          </a:p>
          <a:p>
            <a:pPr algn="just"/>
            <a:r>
              <a:rPr lang="sr-Cyrl-RS" dirty="0" smtClean="0">
                <a:latin typeface="Times New Roman" pitchFamily="18" charset="0"/>
                <a:cs typeface="Times New Roman" pitchFamily="18" charset="0"/>
              </a:rPr>
              <a:t>Током пробног испитивања комисија налази недостатке игла и конаца (конци се лако кидају, </a:t>
            </a:r>
            <a:r>
              <a:rPr lang="sr-Cyrl-RS" dirty="0" err="1" smtClean="0">
                <a:latin typeface="Times New Roman" pitchFamily="18" charset="0"/>
                <a:cs typeface="Times New Roman" pitchFamily="18" charset="0"/>
              </a:rPr>
              <a:t>раслојавају</a:t>
            </a:r>
            <a:r>
              <a:rPr lang="sr-Cyrl-RS" dirty="0" smtClean="0">
                <a:latin typeface="Times New Roman" pitchFamily="18" charset="0"/>
                <a:cs typeface="Times New Roman" pitchFamily="18" charset="0"/>
              </a:rPr>
              <a:t>, игле се криве током шивења)</a:t>
            </a:r>
          </a:p>
          <a:p>
            <a:pPr algn="just"/>
            <a:r>
              <a:rPr lang="sr-Cyrl-RS" dirty="0" smtClean="0">
                <a:latin typeface="Times New Roman" pitchFamily="18" charset="0"/>
                <a:cs typeface="Times New Roman" pitchFamily="18" charset="0"/>
              </a:rPr>
              <a:t>Став РК: како </a:t>
            </a:r>
            <a:r>
              <a:rPr lang="sr-Cyrl-RS" dirty="0" err="1" smtClean="0">
                <a:latin typeface="Times New Roman" pitchFamily="18" charset="0"/>
                <a:cs typeface="Times New Roman" pitchFamily="18" charset="0"/>
              </a:rPr>
              <a:t>конк</a:t>
            </a:r>
            <a:r>
              <a:rPr lang="sr-Cyrl-RS" dirty="0" smtClean="0">
                <a:latin typeface="Times New Roman" pitchFamily="18" charset="0"/>
                <a:cs typeface="Times New Roman" pitchFamily="18" charset="0"/>
              </a:rPr>
              <a:t> док није имала таквих параметара (искључиво се тражила одређена дужина игле и конца, тип, врста игле, </a:t>
            </a:r>
            <a:r>
              <a:rPr lang="sr-Cyrl-RS" dirty="0" err="1" smtClean="0">
                <a:latin typeface="Times New Roman" pitchFamily="18" charset="0"/>
                <a:cs typeface="Times New Roman" pitchFamily="18" charset="0"/>
              </a:rPr>
              <a:t>закривљеност</a:t>
            </a:r>
            <a:r>
              <a:rPr lang="sr-Cyrl-RS" dirty="0" smtClean="0">
                <a:latin typeface="Times New Roman" pitchFamily="18" charset="0"/>
                <a:cs typeface="Times New Roman" pitchFamily="18" charset="0"/>
              </a:rPr>
              <a:t> и </a:t>
            </a:r>
            <a:r>
              <a:rPr lang="sr-Latn-RS" dirty="0" smtClean="0">
                <a:latin typeface="Times New Roman" pitchFamily="18" charset="0"/>
                <a:cs typeface="Times New Roman" pitchFamily="18" charset="0"/>
              </a:rPr>
              <a:t>FDA/CE </a:t>
            </a:r>
            <a:r>
              <a:rPr lang="sr-Cyrl-RS" dirty="0" smtClean="0">
                <a:latin typeface="Times New Roman" pitchFamily="18" charset="0"/>
                <a:cs typeface="Times New Roman" pitchFamily="18" charset="0"/>
              </a:rPr>
              <a:t>сертификат), оваква стручна оцена није правилна</a:t>
            </a:r>
          </a:p>
        </p:txBody>
      </p:sp>
    </p:spTree>
    <p:extLst>
      <p:ext uri="{BB962C8B-B14F-4D97-AF65-F5344CB8AC3E}">
        <p14:creationId xmlns:p14="http://schemas.microsoft.com/office/powerpoint/2010/main" val="28945060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b="1" dirty="0" smtClean="0">
                <a:solidFill>
                  <a:schemeClr val="tx2"/>
                </a:solidFill>
                <a:latin typeface="Arial" pitchFamily="34" charset="0"/>
                <a:cs typeface="Arial" pitchFamily="34" charset="0"/>
              </a:rPr>
              <a:t>Медицински потрошни материјал – лош пример (хируршке рукавице)</a:t>
            </a:r>
            <a:endParaRPr lang="sr-Cyrl-RS" sz="32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p:txBody>
          <a:bodyPr>
            <a:normAutofit fontScale="70000" lnSpcReduction="20000"/>
          </a:bodyPr>
          <a:lstStyle/>
          <a:p>
            <a:pPr algn="just"/>
            <a:r>
              <a:rPr lang="sr-Cyrl-RS" dirty="0" smtClean="0">
                <a:latin typeface="Times New Roman" pitchFamily="18" charset="0"/>
                <a:cs typeface="Times New Roman" pitchFamily="18" charset="0"/>
              </a:rPr>
              <a:t>47/2016, Универзитетска дечија клиника набавља рукавице </a:t>
            </a:r>
            <a:r>
              <a:rPr lang="sr-Cyrl-RS" b="1" dirty="0" smtClean="0">
                <a:latin typeface="Times New Roman" pitchFamily="18" charset="0"/>
                <a:cs typeface="Times New Roman" pitchFamily="18" charset="0"/>
              </a:rPr>
              <a:t>„хируршке стерилне, за дуготрајну употребу, А</a:t>
            </a:r>
            <a:r>
              <a:rPr lang="sr-Latn-RS" b="1" dirty="0" err="1" smtClean="0">
                <a:latin typeface="Times New Roman" pitchFamily="18" charset="0"/>
                <a:cs typeface="Times New Roman" pitchFamily="18" charset="0"/>
              </a:rPr>
              <a:t>nsell</a:t>
            </a:r>
            <a:r>
              <a:rPr lang="sr-Latn-RS" b="1" dirty="0" smtClean="0">
                <a:latin typeface="Times New Roman" pitchFamily="18" charset="0"/>
                <a:cs typeface="Times New Roman" pitchFamily="18" charset="0"/>
              </a:rPr>
              <a:t>, </a:t>
            </a:r>
            <a:r>
              <a:rPr lang="sr-Latn-RS" b="1" dirty="0" err="1" smtClean="0">
                <a:latin typeface="Times New Roman" pitchFamily="18" charset="0"/>
                <a:cs typeface="Times New Roman" pitchFamily="18" charset="0"/>
              </a:rPr>
              <a:t>Semperit</a:t>
            </a:r>
            <a:r>
              <a:rPr lang="sr-Latn-RS" b="1" dirty="0" smtClean="0">
                <a:latin typeface="Times New Roman" pitchFamily="18" charset="0"/>
                <a:cs typeface="Times New Roman" pitchFamily="18" charset="0"/>
              </a:rPr>
              <a:t> </a:t>
            </a:r>
            <a:r>
              <a:rPr lang="sr-Cyrl-RS" dirty="0" smtClean="0">
                <a:latin typeface="Times New Roman" pitchFamily="18" charset="0"/>
                <a:cs typeface="Times New Roman" pitchFamily="18" charset="0"/>
              </a:rPr>
              <a:t>или еквивалентно“,</a:t>
            </a:r>
          </a:p>
          <a:p>
            <a:pPr algn="just"/>
            <a:r>
              <a:rPr lang="sr-Cyrl-RS" dirty="0" smtClean="0">
                <a:latin typeface="Times New Roman" pitchFamily="18" charset="0"/>
                <a:cs typeface="Times New Roman" pitchFamily="18" charset="0"/>
              </a:rPr>
              <a:t>Предвиђено да се приликом употребе узорака проверава да ли омогућавају сигуран рад са пацијентима односно да ли угрожавају живот пацијената“ од чега зависи да ли је понуда одговарајућа;</a:t>
            </a:r>
          </a:p>
          <a:p>
            <a:pPr algn="just"/>
            <a:r>
              <a:rPr lang="sr-Cyrl-RS" dirty="0" smtClean="0">
                <a:latin typeface="Times New Roman" pitchFamily="18" charset="0"/>
                <a:cs typeface="Times New Roman" pitchFamily="18" charset="0"/>
              </a:rPr>
              <a:t>Тестирање без присуства понуђача, утврђено да „рукавице не пријању уз руку, да спадају током рада“, став РК: није могуће утврдити да ли су резултати објективни (примера ради да ли је коришћена адекватна величина рукавица); у решењу о делимичном поништају дат налог да се или спроведе ново јавно тестирање, или да анализом постојећи или нових доказа се оцењује понуда </a:t>
            </a:r>
          </a:p>
        </p:txBody>
      </p:sp>
    </p:spTree>
    <p:extLst>
      <p:ext uri="{BB962C8B-B14F-4D97-AF65-F5344CB8AC3E}">
        <p14:creationId xmlns:p14="http://schemas.microsoft.com/office/powerpoint/2010/main" val="25796019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b="1" dirty="0" smtClean="0">
                <a:solidFill>
                  <a:schemeClr val="tx2"/>
                </a:solidFill>
                <a:latin typeface="Arial" pitchFamily="34" charset="0"/>
                <a:cs typeface="Arial" pitchFamily="34" charset="0"/>
              </a:rPr>
              <a:t>Медицински потрошни материјал – </a:t>
            </a:r>
            <a:r>
              <a:rPr lang="sr-Cyrl-RS" sz="3200" b="1" dirty="0" smtClean="0">
                <a:solidFill>
                  <a:schemeClr val="tx2"/>
                </a:solidFill>
                <a:latin typeface="Arial" pitchFamily="34" charset="0"/>
                <a:cs typeface="Arial" pitchFamily="34" charset="0"/>
              </a:rPr>
              <a:t>(хирушки конци, игле)</a:t>
            </a:r>
            <a:endParaRPr lang="sr-Cyrl-RS" sz="32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p:txBody>
          <a:bodyPr>
            <a:normAutofit fontScale="85000" lnSpcReduction="20000"/>
          </a:bodyPr>
          <a:lstStyle/>
          <a:p>
            <a:pPr algn="just"/>
            <a:r>
              <a:rPr lang="sr-Cyrl-RS" dirty="0" smtClean="0">
                <a:latin typeface="Times New Roman" pitchFamily="18" charset="0"/>
                <a:cs typeface="Times New Roman" pitchFamily="18" charset="0"/>
              </a:rPr>
              <a:t>812/2016</a:t>
            </a:r>
            <a:r>
              <a:rPr lang="sr-Cyrl-RS" dirty="0" smtClean="0">
                <a:latin typeface="Times New Roman" pitchFamily="18" charset="0"/>
                <a:cs typeface="Times New Roman" pitchFamily="18" charset="0"/>
              </a:rPr>
              <a:t>, Универзитетска дечија клиника набавља </a:t>
            </a:r>
            <a:r>
              <a:rPr lang="sr-Cyrl-RS" dirty="0" smtClean="0">
                <a:latin typeface="Times New Roman" pitchFamily="18" charset="0"/>
                <a:cs typeface="Times New Roman" pitchFamily="18" charset="0"/>
              </a:rPr>
              <a:t>хируршки конац са иглама  - тражене </a:t>
            </a:r>
            <a:r>
              <a:rPr lang="sr-Latn-RS" b="1" dirty="0" smtClean="0">
                <a:latin typeface="Times New Roman" pitchFamily="18" charset="0"/>
                <a:cs typeface="Times New Roman" pitchFamily="18" charset="0"/>
              </a:rPr>
              <a:t>cutting </a:t>
            </a:r>
            <a:r>
              <a:rPr lang="sr-Cyrl-RS" dirty="0" smtClean="0">
                <a:latin typeface="Times New Roman" pitchFamily="18" charset="0"/>
                <a:cs typeface="Times New Roman" pitchFamily="18" charset="0"/>
              </a:rPr>
              <a:t>игле (игле које имају троугласти попречни пресек, сечивна ивица је на унутрашњој страни код конвезционалних игала), те се одбија понуђач који нуди </a:t>
            </a:r>
            <a:r>
              <a:rPr lang="sr-Latn-RS" b="1" dirty="0" smtClean="0">
                <a:latin typeface="Times New Roman" pitchFamily="18" charset="0"/>
                <a:cs typeface="Times New Roman" pitchFamily="18" charset="0"/>
              </a:rPr>
              <a:t>reverse cutting</a:t>
            </a:r>
            <a:r>
              <a:rPr lang="sr-Cyrl-RS" b="1" dirty="0" smtClean="0">
                <a:latin typeface="Times New Roman" pitchFamily="18" charset="0"/>
                <a:cs typeface="Times New Roman" pitchFamily="18" charset="0"/>
              </a:rPr>
              <a:t> </a:t>
            </a:r>
            <a:r>
              <a:rPr lang="sr-Cyrl-RS" dirty="0" smtClean="0">
                <a:latin typeface="Times New Roman" pitchFamily="18" charset="0"/>
                <a:cs typeface="Times New Roman" pitchFamily="18" charset="0"/>
              </a:rPr>
              <a:t>(сечивна ивица на унутрашњој страни), усвојен ззп јер у конк док није наведено да захтева </a:t>
            </a:r>
            <a:r>
              <a:rPr lang="sr-Latn-RS" dirty="0" smtClean="0">
                <a:latin typeface="Times New Roman" pitchFamily="18" charset="0"/>
                <a:cs typeface="Times New Roman" pitchFamily="18" charset="0"/>
              </a:rPr>
              <a:t>conventional cutting</a:t>
            </a:r>
            <a:endParaRPr lang="sr-Cyrl-RS" dirty="0" smtClean="0">
              <a:latin typeface="Times New Roman" pitchFamily="18" charset="0"/>
              <a:cs typeface="Times New Roman" pitchFamily="18" charset="0"/>
            </a:endParaRPr>
          </a:p>
          <a:p>
            <a:pPr algn="just"/>
            <a:r>
              <a:rPr lang="sr-Cyrl-RS" dirty="0" smtClean="0">
                <a:latin typeface="Times New Roman" pitchFamily="18" charset="0"/>
                <a:cs typeface="Times New Roman" pitchFamily="18" charset="0"/>
              </a:rPr>
              <a:t>1413/16 УДК предвиђа да ће микрометром мерити дебљину узорака игли на средини њене дужине и тако утврдити да ли одговарају траженим, одбијен ззп на стручну оцену понуда (не може се прецизно одредити дебљина игле док се не исправи)</a:t>
            </a:r>
            <a:endParaRPr lang="sr-Cyrl-R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602682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b="1" dirty="0" smtClean="0">
                <a:solidFill>
                  <a:schemeClr val="tx2"/>
                </a:solidFill>
                <a:latin typeface="Arial" pitchFamily="34" charset="0"/>
                <a:cs typeface="Arial" pitchFamily="34" charset="0"/>
              </a:rPr>
              <a:t>Медицински потрошни материјал – добар пример (хируршки конци)</a:t>
            </a:r>
            <a:endParaRPr lang="sr-Cyrl-RS" sz="32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p:txBody>
          <a:bodyPr>
            <a:normAutofit fontScale="55000" lnSpcReduction="20000"/>
          </a:bodyPr>
          <a:lstStyle/>
          <a:p>
            <a:pPr algn="just"/>
            <a:r>
              <a:rPr lang="sr-Cyrl-RS" dirty="0" smtClean="0">
                <a:latin typeface="Times New Roman" pitchFamily="18" charset="0"/>
                <a:cs typeface="Times New Roman" pitchFamily="18" charset="0"/>
              </a:rPr>
              <a:t>Решење 263/2016 наручилац Општа болница „Стефан Високи“ Смедеревска Паланка, и решење 717/2016 наручилац КЦС набављају се „</a:t>
            </a:r>
            <a:r>
              <a:rPr lang="sr-Latn-RS" dirty="0" err="1" smtClean="0">
                <a:latin typeface="Times New Roman" pitchFamily="18" charset="0"/>
                <a:cs typeface="Times New Roman" pitchFamily="18" charset="0"/>
              </a:rPr>
              <a:t>Polyglactin</a:t>
            </a:r>
            <a:r>
              <a:rPr lang="sr-Latn-RS" dirty="0" smtClean="0">
                <a:latin typeface="Times New Roman" pitchFamily="18" charset="0"/>
                <a:cs typeface="Times New Roman" pitchFamily="18" charset="0"/>
              </a:rPr>
              <a:t> 910-</a:t>
            </a:r>
            <a:r>
              <a:rPr lang="sr-Latn-RS" dirty="0" err="1" smtClean="0">
                <a:latin typeface="Times New Roman" pitchFamily="18" charset="0"/>
                <a:cs typeface="Times New Roman" pitchFamily="18" charset="0"/>
              </a:rPr>
              <a:t>poliglycol</a:t>
            </a:r>
            <a:r>
              <a:rPr lang="sr-Latn-RS" dirty="0" smtClean="0">
                <a:latin typeface="Times New Roman" pitchFamily="18" charset="0"/>
                <a:cs typeface="Times New Roman" pitchFamily="18" charset="0"/>
              </a:rPr>
              <a:t> </a:t>
            </a:r>
            <a:r>
              <a:rPr lang="sr-Latn-RS" dirty="0" err="1" smtClean="0">
                <a:latin typeface="Times New Roman" pitchFamily="18" charset="0"/>
                <a:cs typeface="Times New Roman" pitchFamily="18" charset="0"/>
              </a:rPr>
              <a:t>acid</a:t>
            </a:r>
            <a:r>
              <a:rPr lang="sr-Latn-RS" dirty="0" smtClean="0">
                <a:latin typeface="Times New Roman" pitchFamily="18" charset="0"/>
                <a:cs typeface="Times New Roman" pitchFamily="18" charset="0"/>
              </a:rPr>
              <a:t>, </a:t>
            </a:r>
            <a:r>
              <a:rPr lang="sr-Cyrl-RS" dirty="0" smtClean="0">
                <a:latin typeface="Times New Roman" pitchFamily="18" charset="0"/>
                <a:cs typeface="Times New Roman" pitchFamily="18" charset="0"/>
              </a:rPr>
              <a:t>обложен </a:t>
            </a:r>
            <a:r>
              <a:rPr lang="sr-Cyrl-RS" b="1" dirty="0" err="1" smtClean="0">
                <a:latin typeface="Times New Roman" pitchFamily="18" charset="0"/>
                <a:cs typeface="Times New Roman" pitchFamily="18" charset="0"/>
              </a:rPr>
              <a:t>триклосаном</a:t>
            </a:r>
            <a:r>
              <a:rPr lang="sr-Cyrl-RS" dirty="0" smtClean="0">
                <a:latin typeface="Times New Roman" pitchFamily="18" charset="0"/>
                <a:cs typeface="Times New Roman" pitchFamily="18" charset="0"/>
              </a:rPr>
              <a:t>“(органско једињење којим је обложен </a:t>
            </a:r>
            <a:r>
              <a:rPr lang="sr-Cyrl-RS" dirty="0" err="1" smtClean="0">
                <a:latin typeface="Times New Roman" pitchFamily="18" charset="0"/>
                <a:cs typeface="Times New Roman" pitchFamily="18" charset="0"/>
              </a:rPr>
              <a:t>антибактеријски</a:t>
            </a:r>
            <a:r>
              <a:rPr lang="sr-Cyrl-RS" dirty="0" smtClean="0">
                <a:latin typeface="Times New Roman" pitchFamily="18" charset="0"/>
                <a:cs typeface="Times New Roman" pitchFamily="18" charset="0"/>
              </a:rPr>
              <a:t> конац),</a:t>
            </a:r>
          </a:p>
          <a:p>
            <a:pPr algn="just"/>
            <a:r>
              <a:rPr lang="sr-Cyrl-RS" dirty="0" smtClean="0">
                <a:latin typeface="Times New Roman" pitchFamily="18" charset="0"/>
                <a:cs typeface="Times New Roman" pitchFamily="18" charset="0"/>
              </a:rPr>
              <a:t>Наручиоци се позивају на Клиничке студије: </a:t>
            </a:r>
            <a:r>
              <a:rPr lang="sr-Latn-RS" dirty="0" err="1" smtClean="0">
                <a:latin typeface="Times New Roman" pitchFamily="18" charset="0"/>
                <a:cs typeface="Times New Roman" pitchFamily="18" charset="0"/>
              </a:rPr>
              <a:t>Laar</a:t>
            </a:r>
            <a:r>
              <a:rPr lang="sr-Latn-RS" dirty="0" smtClean="0">
                <a:latin typeface="Times New Roman" pitchFamily="18" charset="0"/>
                <a:cs typeface="Times New Roman" pitchFamily="18" charset="0"/>
              </a:rPr>
              <a:t> </a:t>
            </a:r>
            <a:r>
              <a:rPr lang="sr-Cyrl-RS" dirty="0" smtClean="0">
                <a:latin typeface="Times New Roman" pitchFamily="18" charset="0"/>
                <a:cs typeface="Times New Roman" pitchFamily="18" charset="0"/>
              </a:rPr>
              <a:t>и сарадници, 2012. година, системски преглед мета анализом </a:t>
            </a:r>
            <a:r>
              <a:rPr lang="sr-Latn-RS" dirty="0" err="1" smtClean="0">
                <a:latin typeface="Times New Roman" pitchFamily="18" charset="0"/>
                <a:cs typeface="Times New Roman" pitchFamily="18" charset="0"/>
              </a:rPr>
              <a:t>Dienera</a:t>
            </a:r>
            <a:r>
              <a:rPr lang="sr-Latn-RS" dirty="0" smtClean="0">
                <a:latin typeface="Times New Roman" pitchFamily="18" charset="0"/>
                <a:cs typeface="Times New Roman" pitchFamily="18" charset="0"/>
              </a:rPr>
              <a:t> </a:t>
            </a:r>
            <a:r>
              <a:rPr lang="sr-Cyrl-RS" dirty="0" smtClean="0">
                <a:latin typeface="Times New Roman" pitchFamily="18" charset="0"/>
                <a:cs typeface="Times New Roman" pitchFamily="18" charset="0"/>
              </a:rPr>
              <a:t>и сарадници, 2014. година, системски преглед </a:t>
            </a:r>
            <a:r>
              <a:rPr lang="sr-Latn-RS" dirty="0" err="1" smtClean="0">
                <a:latin typeface="Times New Roman" pitchFamily="18" charset="0"/>
                <a:cs typeface="Times New Roman" pitchFamily="18" charset="0"/>
              </a:rPr>
              <a:t>Sajid</a:t>
            </a:r>
            <a:r>
              <a:rPr lang="sr-Latn-RS" dirty="0" smtClean="0">
                <a:latin typeface="Times New Roman" pitchFamily="18" charset="0"/>
                <a:cs typeface="Times New Roman" pitchFamily="18" charset="0"/>
              </a:rPr>
              <a:t> </a:t>
            </a:r>
            <a:r>
              <a:rPr lang="sr-Cyrl-RS" dirty="0" smtClean="0">
                <a:latin typeface="Times New Roman" pitchFamily="18" charset="0"/>
                <a:cs typeface="Times New Roman" pitchFamily="18" charset="0"/>
              </a:rPr>
              <a:t>и сарадници, 2013. година, системски преглед </a:t>
            </a:r>
            <a:r>
              <a:rPr lang="sr-Latn-RS" dirty="0" err="1" smtClean="0">
                <a:latin typeface="Times New Roman" pitchFamily="18" charset="0"/>
                <a:cs typeface="Times New Roman" pitchFamily="18" charset="0"/>
              </a:rPr>
              <a:t>Wang</a:t>
            </a:r>
            <a:r>
              <a:rPr lang="sr-Latn-RS" dirty="0" smtClean="0">
                <a:latin typeface="Times New Roman" pitchFamily="18" charset="0"/>
                <a:cs typeface="Times New Roman" pitchFamily="18" charset="0"/>
              </a:rPr>
              <a:t> </a:t>
            </a:r>
            <a:r>
              <a:rPr lang="sr-Cyrl-RS" dirty="0" smtClean="0">
                <a:latin typeface="Times New Roman" pitchFamily="18" charset="0"/>
                <a:cs typeface="Times New Roman" pitchFamily="18" charset="0"/>
              </a:rPr>
              <a:t>и сарадници, 2013. година, системски преглед </a:t>
            </a:r>
            <a:r>
              <a:rPr lang="sr-Latn-RS" dirty="0" err="1" smtClean="0">
                <a:latin typeface="Times New Roman" pitchFamily="18" charset="0"/>
                <a:cs typeface="Times New Roman" pitchFamily="18" charset="0"/>
              </a:rPr>
              <a:t>Dauda</a:t>
            </a:r>
            <a:r>
              <a:rPr lang="sr-Latn-RS" dirty="0" smtClean="0">
                <a:latin typeface="Times New Roman" pitchFamily="18" charset="0"/>
                <a:cs typeface="Times New Roman" pitchFamily="18" charset="0"/>
              </a:rPr>
              <a:t> </a:t>
            </a:r>
            <a:r>
              <a:rPr lang="sr-Cyrl-RS" dirty="0" smtClean="0">
                <a:latin typeface="Times New Roman" pitchFamily="18" charset="0"/>
                <a:cs typeface="Times New Roman" pitchFamily="18" charset="0"/>
              </a:rPr>
              <a:t>и сарадници, 2014. год, показују смањење укупног релативног ризика </a:t>
            </a:r>
            <a:r>
              <a:rPr lang="sr-Cyrl-RS" dirty="0" err="1" smtClean="0">
                <a:latin typeface="Times New Roman" pitchFamily="18" charset="0"/>
                <a:cs typeface="Times New Roman" pitchFamily="18" charset="0"/>
              </a:rPr>
              <a:t>постоперативних</a:t>
            </a:r>
            <a:r>
              <a:rPr lang="sr-Cyrl-RS" dirty="0" smtClean="0">
                <a:latin typeface="Times New Roman" pitchFamily="18" charset="0"/>
                <a:cs typeface="Times New Roman" pitchFamily="18" charset="0"/>
              </a:rPr>
              <a:t> инфекција током примене </a:t>
            </a:r>
            <a:r>
              <a:rPr lang="sr-Cyrl-RS" dirty="0" err="1" smtClean="0">
                <a:latin typeface="Times New Roman" pitchFamily="18" charset="0"/>
                <a:cs typeface="Times New Roman" pitchFamily="18" charset="0"/>
              </a:rPr>
              <a:t>триклосоном</a:t>
            </a:r>
            <a:r>
              <a:rPr lang="sr-Cyrl-RS" dirty="0" smtClean="0">
                <a:latin typeface="Times New Roman" pitchFamily="18" charset="0"/>
                <a:cs typeface="Times New Roman" pitchFamily="18" charset="0"/>
              </a:rPr>
              <a:t> обложених хируршких конаца-неопходно за сигуран рад,</a:t>
            </a:r>
          </a:p>
          <a:p>
            <a:pPr algn="just"/>
            <a:r>
              <a:rPr lang="sr-Cyrl-RS" dirty="0" smtClean="0">
                <a:latin typeface="Times New Roman" pitchFamily="18" charset="0"/>
                <a:cs typeface="Times New Roman" pitchFamily="18" charset="0"/>
              </a:rPr>
              <a:t>Став РК:имајући у виду стручну литературу, став специјалисте опште хирургије који образлаже у којим областима, којим врстама операција и са којом </a:t>
            </a:r>
            <a:r>
              <a:rPr lang="sr-Cyrl-RS" dirty="0" err="1" smtClean="0">
                <a:latin typeface="Times New Roman" pitchFamily="18" charset="0"/>
                <a:cs typeface="Times New Roman" pitchFamily="18" charset="0"/>
              </a:rPr>
              <a:t>успешношћу</a:t>
            </a:r>
            <a:r>
              <a:rPr lang="sr-Cyrl-RS" dirty="0" smtClean="0">
                <a:latin typeface="Times New Roman" pitchFamily="18" charset="0"/>
                <a:cs typeface="Times New Roman" pitchFamily="18" charset="0"/>
              </a:rPr>
              <a:t> се користе конци, тј последице на здравље и опоравак пацијента  - оправдане су објективне потребе наручиоца за </a:t>
            </a:r>
            <a:r>
              <a:rPr lang="sr-Cyrl-RS" dirty="0" err="1" smtClean="0">
                <a:latin typeface="Times New Roman" pitchFamily="18" charset="0"/>
                <a:cs typeface="Times New Roman" pitchFamily="18" charset="0"/>
              </a:rPr>
              <a:t>триклосаном</a:t>
            </a:r>
            <a:r>
              <a:rPr lang="sr-Cyrl-RS" dirty="0" smtClean="0">
                <a:latin typeface="Times New Roman" pitchFamily="18" charset="0"/>
                <a:cs typeface="Times New Roman" pitchFamily="18" charset="0"/>
              </a:rPr>
              <a:t> (на нашем тржишту постоје три правна лица у својству </a:t>
            </a:r>
            <a:r>
              <a:rPr lang="sr-Cyrl-RS" dirty="0" err="1" smtClean="0">
                <a:latin typeface="Times New Roman" pitchFamily="18" charset="0"/>
                <a:cs typeface="Times New Roman" pitchFamily="18" charset="0"/>
              </a:rPr>
              <a:t>неексклузивног</a:t>
            </a:r>
            <a:r>
              <a:rPr lang="sr-Cyrl-RS" dirty="0" smtClean="0">
                <a:latin typeface="Times New Roman" pitchFamily="18" charset="0"/>
                <a:cs typeface="Times New Roman" pitchFamily="18" charset="0"/>
              </a:rPr>
              <a:t> и овлашћеног дистрибутера који могу понудити ове конце, „</a:t>
            </a:r>
            <a:r>
              <a:rPr lang="sr-Latn-RS" dirty="0" err="1" smtClean="0">
                <a:latin typeface="Times New Roman" pitchFamily="18" charset="0"/>
                <a:cs typeface="Times New Roman" pitchFamily="18" charset="0"/>
              </a:rPr>
              <a:t>Inel</a:t>
            </a:r>
            <a:r>
              <a:rPr lang="sr-Latn-RS" dirty="0" smtClean="0">
                <a:latin typeface="Times New Roman" pitchFamily="18" charset="0"/>
                <a:cs typeface="Times New Roman" pitchFamily="18" charset="0"/>
              </a:rPr>
              <a:t> </a:t>
            </a:r>
            <a:r>
              <a:rPr lang="sr-Latn-RS" dirty="0" err="1" smtClean="0">
                <a:latin typeface="Times New Roman" pitchFamily="18" charset="0"/>
                <a:cs typeface="Times New Roman" pitchFamily="18" charset="0"/>
              </a:rPr>
              <a:t>Medic</a:t>
            </a:r>
            <a:r>
              <a:rPr lang="sr-Latn-RS" dirty="0" smtClean="0">
                <a:latin typeface="Times New Roman" pitchFamily="18" charset="0"/>
                <a:cs typeface="Times New Roman" pitchFamily="18" charset="0"/>
              </a:rPr>
              <a:t> </a:t>
            </a:r>
            <a:r>
              <a:rPr lang="sr-Latn-RS" dirty="0" err="1" smtClean="0">
                <a:latin typeface="Times New Roman" pitchFamily="18" charset="0"/>
                <a:cs typeface="Times New Roman" pitchFamily="18" charset="0"/>
              </a:rPr>
              <a:t>Vp</a:t>
            </a:r>
            <a:r>
              <a:rPr lang="sr-Latn-RS" dirty="0" smtClean="0">
                <a:latin typeface="Times New Roman" pitchFamily="18" charset="0"/>
                <a:cs typeface="Times New Roman" pitchFamily="18" charset="0"/>
              </a:rPr>
              <a:t>“, </a:t>
            </a:r>
            <a:r>
              <a:rPr lang="sr-Cyrl-RS" dirty="0" smtClean="0">
                <a:latin typeface="Times New Roman" pitchFamily="18" charset="0"/>
                <a:cs typeface="Times New Roman" pitchFamily="18" charset="0"/>
              </a:rPr>
              <a:t>„</a:t>
            </a:r>
            <a:r>
              <a:rPr lang="sr-Cyrl-RS" dirty="0" err="1" smtClean="0">
                <a:latin typeface="Times New Roman" pitchFamily="18" charset="0"/>
                <a:cs typeface="Times New Roman" pitchFamily="18" charset="0"/>
              </a:rPr>
              <a:t>Маклер</a:t>
            </a:r>
            <a:r>
              <a:rPr lang="sr-Cyrl-RS" dirty="0" smtClean="0">
                <a:latin typeface="Times New Roman" pitchFamily="18" charset="0"/>
                <a:cs typeface="Times New Roman" pitchFamily="18" charset="0"/>
              </a:rPr>
              <a:t>“ и „</a:t>
            </a:r>
            <a:r>
              <a:rPr lang="sr-Cyrl-RS" dirty="0" err="1" smtClean="0">
                <a:latin typeface="Times New Roman" pitchFamily="18" charset="0"/>
                <a:cs typeface="Times New Roman" pitchFamily="18" charset="0"/>
              </a:rPr>
              <a:t>Стига</a:t>
            </a:r>
            <a:r>
              <a:rPr lang="sr-Cyrl-RS"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30604725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b="1" dirty="0" smtClean="0">
                <a:solidFill>
                  <a:schemeClr val="tx2"/>
                </a:solidFill>
                <a:latin typeface="Arial" pitchFamily="34" charset="0"/>
                <a:cs typeface="Arial" pitchFamily="34" charset="0"/>
              </a:rPr>
              <a:t>Медицински потрошни материјал – добар пример (хируршки конци)</a:t>
            </a:r>
            <a:endParaRPr lang="sr-Cyrl-RS" sz="32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p:txBody>
          <a:bodyPr>
            <a:normAutofit fontScale="77500" lnSpcReduction="20000"/>
          </a:bodyPr>
          <a:lstStyle/>
          <a:p>
            <a:pPr algn="just"/>
            <a:r>
              <a:rPr lang="sr-Cyrl-RS" dirty="0" smtClean="0">
                <a:latin typeface="Times New Roman" pitchFamily="18" charset="0"/>
                <a:cs typeface="Times New Roman" pitchFamily="18" charset="0"/>
              </a:rPr>
              <a:t>Решење 693/2016 наручилац Институт за кардиоваскуларне болести Дедиње и Ако-Мед</a:t>
            </a:r>
          </a:p>
          <a:p>
            <a:pPr algn="just"/>
            <a:r>
              <a:rPr lang="sr-Cyrl-RS" dirty="0" smtClean="0">
                <a:latin typeface="Times New Roman" pitchFamily="18" charset="0"/>
                <a:cs typeface="Times New Roman" pitchFamily="18" charset="0"/>
              </a:rPr>
              <a:t>Није дискриминаторски захтев наручиоца да у појединим партијама као услов захтева </a:t>
            </a:r>
            <a:r>
              <a:rPr lang="sr-Cyrl-RS" b="1" dirty="0" smtClean="0">
                <a:latin typeface="Times New Roman" pitchFamily="18" charset="0"/>
                <a:cs typeface="Times New Roman" pitchFamily="18" charset="0"/>
              </a:rPr>
              <a:t>ФДА сертификат за хируршке конце </a:t>
            </a:r>
          </a:p>
          <a:p>
            <a:pPr algn="just"/>
            <a:r>
              <a:rPr lang="sr-Cyrl-RS" dirty="0" smtClean="0">
                <a:latin typeface="Times New Roman" pitchFamily="18" charset="0"/>
                <a:cs typeface="Times New Roman" pitchFamily="18" charset="0"/>
              </a:rPr>
              <a:t>образложење наручиоца: већа гаранција квалитета од ЦЕ сертификата, желе да обезбеде најбоље услове за рад, тражи га само за партије где се ради о „финим“ концима – за оперативне захвате на срцу, крвним судовима, уградња валвула, коронарних бајпаса, високо ризична кардиохирургија, имају бољу базу вигиланце, има га осам понуђача у нашој земљи</a:t>
            </a:r>
          </a:p>
        </p:txBody>
      </p:sp>
    </p:spTree>
    <p:extLst>
      <p:ext uri="{BB962C8B-B14F-4D97-AF65-F5344CB8AC3E}">
        <p14:creationId xmlns:p14="http://schemas.microsoft.com/office/powerpoint/2010/main" val="1041064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smtClean="0">
                <a:solidFill>
                  <a:schemeClr val="tx2"/>
                </a:solidFill>
                <a:latin typeface="Times New Roman" pitchFamily="18" charset="0"/>
                <a:cs typeface="Times New Roman" pitchFamily="18" charset="0"/>
              </a:rPr>
              <a:t>Проблеми са доказивањем обавезних услова</a:t>
            </a:r>
            <a:endParaRPr lang="en-US" sz="3200"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sr-Cyrl-RS" sz="2400" dirty="0" smtClean="0"/>
              <a:t>Упис у </a:t>
            </a:r>
            <a:r>
              <a:rPr lang="sr-Cyrl-RS" sz="2400" b="1" dirty="0" smtClean="0"/>
              <a:t>регистар понуђача </a:t>
            </a:r>
            <a:r>
              <a:rPr lang="sr-Cyrl-RS" sz="2400" dirty="0" smtClean="0"/>
              <a:t>не ослобађа обавезе наручиоца да када се појави сумња у њихову испуњеност то накнадно провери (иако је реч о активном статусу у регистру, постоји забележба да промена </a:t>
            </a:r>
            <a:r>
              <a:rPr lang="sr-Cyrl-RS" sz="2400" dirty="0" err="1" smtClean="0"/>
              <a:t>зак</a:t>
            </a:r>
            <a:r>
              <a:rPr lang="sr-Cyrl-RS" sz="2400" dirty="0" smtClean="0"/>
              <a:t> заступника није евидентирана, да на одређеној општини понуђач има имовину за коју није плаћен порез), 310/2016 ЈП за изградњу града Нови Сад,</a:t>
            </a:r>
          </a:p>
          <a:p>
            <a:pPr algn="just"/>
            <a:r>
              <a:rPr lang="sr-Cyrl-RS" sz="2400" dirty="0" smtClean="0"/>
              <a:t>Околност што порески обвезник има износ дуговања предвиђена репрограмом за друштво у реорганизацији не треба да резултира оценом понуде као неприхватљиве (4-00-845/2015)</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4208490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b="1" dirty="0" smtClean="0">
                <a:solidFill>
                  <a:schemeClr val="tx2"/>
                </a:solidFill>
                <a:latin typeface="Arial" pitchFamily="34" charset="0"/>
                <a:cs typeface="Arial" pitchFamily="34" charset="0"/>
              </a:rPr>
              <a:t>Медицински потрошни материјал – добар пример (игле)</a:t>
            </a:r>
            <a:endParaRPr lang="sr-Cyrl-RS" sz="32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sr-Cyrl-RS" sz="2400" dirty="0" smtClean="0">
                <a:latin typeface="Times New Roman" pitchFamily="18" charset="0"/>
                <a:cs typeface="Times New Roman" pitchFamily="18" charset="0"/>
              </a:rPr>
              <a:t>Решење 18/2016 наручилац Апотека „Зајечар“ набавља </a:t>
            </a:r>
            <a:r>
              <a:rPr lang="sr-Cyrl-RS" sz="2400" b="1" dirty="0" smtClean="0">
                <a:latin typeface="Times New Roman" pitchFamily="18" charset="0"/>
                <a:cs typeface="Times New Roman" pitchFamily="18" charset="0"/>
              </a:rPr>
              <a:t>игле за </a:t>
            </a:r>
            <a:r>
              <a:rPr lang="sr-Cyrl-RS" sz="2400" b="1" dirty="0" err="1" smtClean="0">
                <a:latin typeface="Times New Roman" pitchFamily="18" charset="0"/>
                <a:cs typeface="Times New Roman" pitchFamily="18" charset="0"/>
              </a:rPr>
              <a:t>пен</a:t>
            </a:r>
            <a:r>
              <a:rPr lang="sr-Cyrl-RS" sz="2400" b="1" dirty="0" smtClean="0">
                <a:latin typeface="Times New Roman" pitchFamily="18" charset="0"/>
                <a:cs typeface="Times New Roman" pitchFamily="18" charset="0"/>
              </a:rPr>
              <a:t> шприц (са универзалним клик системом) – </a:t>
            </a:r>
            <a:r>
              <a:rPr lang="sr-Latn-RS" sz="2400" b="1" dirty="0" err="1" smtClean="0">
                <a:latin typeface="Times New Roman" pitchFamily="18" charset="0"/>
                <a:cs typeface="Times New Roman" pitchFamily="18" charset="0"/>
              </a:rPr>
              <a:t>Ypsomed</a:t>
            </a:r>
            <a:r>
              <a:rPr lang="sr-Latn-RS" sz="2400" b="1" dirty="0" smtClean="0">
                <a:latin typeface="Times New Roman" pitchFamily="18" charset="0"/>
                <a:cs typeface="Times New Roman" pitchFamily="18" charset="0"/>
              </a:rPr>
              <a:t> </a:t>
            </a:r>
            <a:r>
              <a:rPr lang="sr-Latn-RS" sz="2400" b="1" dirty="0" err="1" smtClean="0">
                <a:latin typeface="Times New Roman" pitchFamily="18" charset="0"/>
                <a:cs typeface="Times New Roman" pitchFamily="18" charset="0"/>
              </a:rPr>
              <a:t>ag</a:t>
            </a:r>
            <a:r>
              <a:rPr lang="sr-Latn-RS" sz="2400" b="1" dirty="0" smtClean="0">
                <a:latin typeface="Times New Roman" pitchFamily="18" charset="0"/>
                <a:cs typeface="Times New Roman" pitchFamily="18" charset="0"/>
              </a:rPr>
              <a:t>. </a:t>
            </a:r>
            <a:r>
              <a:rPr lang="sr-Cyrl-RS" sz="2400" b="1" dirty="0" smtClean="0">
                <a:latin typeface="Times New Roman" pitchFamily="18" charset="0"/>
                <a:cs typeface="Times New Roman" pitchFamily="18" charset="0"/>
              </a:rPr>
              <a:t>Швајцарска или одговарајуће</a:t>
            </a:r>
            <a:r>
              <a:rPr lang="sr-Cyrl-RS" sz="2400" dirty="0" smtClean="0">
                <a:latin typeface="Times New Roman" pitchFamily="18" charset="0"/>
                <a:cs typeface="Times New Roman" pitchFamily="18" charset="0"/>
              </a:rPr>
              <a:t>,</a:t>
            </a:r>
          </a:p>
          <a:p>
            <a:pPr algn="just"/>
            <a:r>
              <a:rPr lang="sr-Cyrl-RS" sz="2400" dirty="0" smtClean="0">
                <a:latin typeface="Times New Roman" pitchFamily="18" charset="0"/>
                <a:cs typeface="Times New Roman" pitchFamily="18" charset="0"/>
              </a:rPr>
              <a:t>Одбијен </a:t>
            </a:r>
            <a:r>
              <a:rPr lang="sr-Cyrl-RS" sz="2400" dirty="0" err="1" smtClean="0">
                <a:latin typeface="Times New Roman" pitchFamily="18" charset="0"/>
                <a:cs typeface="Times New Roman" pitchFamily="18" charset="0"/>
              </a:rPr>
              <a:t>ззп</a:t>
            </a:r>
            <a:r>
              <a:rPr lang="sr-Cyrl-RS" sz="2400" dirty="0" smtClean="0">
                <a:latin typeface="Times New Roman" pitchFamily="18" charset="0"/>
                <a:cs typeface="Times New Roman" pitchFamily="18" charset="0"/>
              </a:rPr>
              <a:t> </a:t>
            </a:r>
            <a:r>
              <a:rPr lang="sr-Cyrl-RS" sz="2400" dirty="0" err="1" smtClean="0">
                <a:latin typeface="Times New Roman" pitchFamily="18" charset="0"/>
                <a:cs typeface="Times New Roman" pitchFamily="18" charset="0"/>
              </a:rPr>
              <a:t>Синофарма</a:t>
            </a:r>
            <a:r>
              <a:rPr lang="sr-Cyrl-RS" sz="2400" dirty="0" smtClean="0">
                <a:latin typeface="Times New Roman" pitchFamily="18" charset="0"/>
                <a:cs typeface="Times New Roman" pitchFamily="18" charset="0"/>
              </a:rPr>
              <a:t> који нуди </a:t>
            </a:r>
            <a:r>
              <a:rPr lang="sr-Latn-RS" sz="2400" dirty="0" smtClean="0">
                <a:latin typeface="Times New Roman" pitchFamily="18" charset="0"/>
                <a:cs typeface="Times New Roman" pitchFamily="18" charset="0"/>
              </a:rPr>
              <a:t>„</a:t>
            </a:r>
            <a:r>
              <a:rPr lang="sr-Latn-RS" sz="2400" dirty="0" err="1" smtClean="0">
                <a:latin typeface="Times New Roman" pitchFamily="18" charset="0"/>
                <a:cs typeface="Times New Roman" pitchFamily="18" charset="0"/>
              </a:rPr>
              <a:t>Sinofine</a:t>
            </a:r>
            <a:r>
              <a:rPr lang="sr-Latn-RS" sz="2400" dirty="0" smtClean="0">
                <a:latin typeface="Times New Roman" pitchFamily="18" charset="0"/>
                <a:cs typeface="Times New Roman" pitchFamily="18" charset="0"/>
              </a:rPr>
              <a:t>“ </a:t>
            </a:r>
            <a:r>
              <a:rPr lang="sr-Cyrl-RS" sz="2400" dirty="0" err="1" smtClean="0">
                <a:latin typeface="Times New Roman" pitchFamily="18" charset="0"/>
                <a:cs typeface="Times New Roman" pitchFamily="18" charset="0"/>
              </a:rPr>
              <a:t>пен</a:t>
            </a:r>
            <a:r>
              <a:rPr lang="sr-Cyrl-RS" sz="2400" dirty="0" smtClean="0">
                <a:latin typeface="Times New Roman" pitchFamily="18" charset="0"/>
                <a:cs typeface="Times New Roman" pitchFamily="18" charset="0"/>
              </a:rPr>
              <a:t> игле које се употребљавају „одвртањем и завртањем“ јер их то чини </a:t>
            </a:r>
            <a:r>
              <a:rPr lang="sr-Cyrl-RS" sz="2400" dirty="0" err="1" smtClean="0">
                <a:latin typeface="Times New Roman" pitchFamily="18" charset="0"/>
                <a:cs typeface="Times New Roman" pitchFamily="18" charset="0"/>
              </a:rPr>
              <a:t>неодговарајућем</a:t>
            </a:r>
            <a:endParaRPr lang="sr-Cyrl-RS" sz="2400" dirty="0" smtClean="0">
              <a:latin typeface="Times New Roman" pitchFamily="18" charset="0"/>
              <a:cs typeface="Times New Roman" pitchFamily="18" charset="0"/>
            </a:endParaRPr>
          </a:p>
          <a:p>
            <a:pPr algn="just"/>
            <a:r>
              <a:rPr lang="sr-Cyrl-RS" sz="2400" dirty="0" err="1" smtClean="0">
                <a:latin typeface="Times New Roman" pitchFamily="18" charset="0"/>
                <a:cs typeface="Times New Roman" pitchFamily="18" charset="0"/>
              </a:rPr>
              <a:t>Притом</a:t>
            </a:r>
            <a:r>
              <a:rPr lang="sr-Cyrl-RS" sz="2400" dirty="0" smtClean="0">
                <a:latin typeface="Times New Roman" pitchFamily="18" charset="0"/>
                <a:cs typeface="Times New Roman" pitchFamily="18" charset="0"/>
              </a:rPr>
              <a:t>, без утицаја је околност што су игле истог генеричког назива, те што су их неки други наручиоци прихватали као одговарајуће, као и навод да су и понуђене игле сигурне, односно онемогућавају  цурење</a:t>
            </a:r>
          </a:p>
        </p:txBody>
      </p:sp>
    </p:spTree>
    <p:extLst>
      <p:ext uri="{BB962C8B-B14F-4D97-AF65-F5344CB8AC3E}">
        <p14:creationId xmlns:p14="http://schemas.microsoft.com/office/powerpoint/2010/main" val="9993445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solidFill>
                  <a:schemeClr val="accent1"/>
                </a:solidFill>
              </a:rPr>
              <a:t>Сервисирање медицинске опреме</a:t>
            </a:r>
            <a:br>
              <a:rPr lang="sr-Cyrl-RS" dirty="0" smtClean="0">
                <a:solidFill>
                  <a:schemeClr val="accent1"/>
                </a:solidFill>
              </a:rPr>
            </a:br>
            <a:r>
              <a:rPr lang="sr-Cyrl-RS" dirty="0" smtClean="0">
                <a:solidFill>
                  <a:schemeClr val="accent1"/>
                </a:solidFill>
              </a:rPr>
              <a:t>„</a:t>
            </a:r>
            <a:r>
              <a:rPr lang="sr-Latn-RS" dirty="0" smtClean="0">
                <a:solidFill>
                  <a:schemeClr val="accent1"/>
                </a:solidFill>
              </a:rPr>
              <a:t>Drager Tehnika“ </a:t>
            </a:r>
            <a:r>
              <a:rPr lang="sr-Cyrl-RS" dirty="0" smtClean="0">
                <a:solidFill>
                  <a:schemeClr val="accent1"/>
                </a:solidFill>
              </a:rPr>
              <a:t>и „Медитеран плус“</a:t>
            </a:r>
            <a:endParaRPr lang="sr-Cyrl-RS" dirty="0">
              <a:solidFill>
                <a:schemeClr val="accent1"/>
              </a:solidFill>
            </a:endParaRPr>
          </a:p>
        </p:txBody>
      </p:sp>
      <p:sp>
        <p:nvSpPr>
          <p:cNvPr id="3" name="Content Placeholder 2"/>
          <p:cNvSpPr>
            <a:spLocks noGrp="1"/>
          </p:cNvSpPr>
          <p:nvPr>
            <p:ph idx="1"/>
          </p:nvPr>
        </p:nvSpPr>
        <p:spPr/>
        <p:txBody>
          <a:bodyPr>
            <a:normAutofit fontScale="55000" lnSpcReduction="20000"/>
          </a:bodyPr>
          <a:lstStyle/>
          <a:p>
            <a:pPr algn="just"/>
            <a:r>
              <a:rPr lang="sr-Cyrl-RS" dirty="0" smtClean="0">
                <a:latin typeface="Times New Roman" pitchFamily="18" charset="0"/>
                <a:cs typeface="Times New Roman" pitchFamily="18" charset="0"/>
              </a:rPr>
              <a:t>Произвођач „</a:t>
            </a:r>
            <a:r>
              <a:rPr lang="sr-Latn-RS" dirty="0" smtClean="0">
                <a:latin typeface="Times New Roman" pitchFamily="18" charset="0"/>
                <a:cs typeface="Times New Roman" pitchFamily="18" charset="0"/>
              </a:rPr>
              <a:t>Drager </a:t>
            </a:r>
            <a:r>
              <a:rPr lang="sr-Latn-RS" dirty="0" err="1" smtClean="0">
                <a:latin typeface="Times New Roman" pitchFamily="18" charset="0"/>
                <a:cs typeface="Times New Roman" pitchFamily="18" charset="0"/>
              </a:rPr>
              <a:t>Medical</a:t>
            </a:r>
            <a:r>
              <a:rPr lang="sr-Latn-RS" dirty="0" smtClean="0">
                <a:latin typeface="Times New Roman" pitchFamily="18" charset="0"/>
                <a:cs typeface="Times New Roman" pitchFamily="18" charset="0"/>
              </a:rPr>
              <a:t> </a:t>
            </a:r>
            <a:r>
              <a:rPr lang="sr-Latn-RS" dirty="0" err="1" smtClean="0">
                <a:latin typeface="Times New Roman" pitchFamily="18" charset="0"/>
                <a:cs typeface="Times New Roman" pitchFamily="18" charset="0"/>
              </a:rPr>
              <a:t>GmbH</a:t>
            </a:r>
            <a:r>
              <a:rPr lang="sr-Latn-RS" dirty="0" smtClean="0">
                <a:latin typeface="Times New Roman" pitchFamily="18" charset="0"/>
                <a:cs typeface="Times New Roman" pitchFamily="18" charset="0"/>
              </a:rPr>
              <a:t>“</a:t>
            </a:r>
            <a:r>
              <a:rPr lang="sr-Cyrl-RS" dirty="0" smtClean="0">
                <a:latin typeface="Times New Roman" pitchFamily="18" charset="0"/>
                <a:cs typeface="Times New Roman" pitchFamily="18" charset="0"/>
              </a:rPr>
              <a:t> указује да на </a:t>
            </a:r>
            <a:r>
              <a:rPr lang="sr-Cyrl-RS" b="1" dirty="0" smtClean="0">
                <a:latin typeface="Times New Roman" pitchFamily="18" charset="0"/>
                <a:cs typeface="Times New Roman" pitchFamily="18" charset="0"/>
              </a:rPr>
              <a:t>различите сервисне обуке за сервисирање</a:t>
            </a:r>
            <a:r>
              <a:rPr lang="sr-Cyrl-RS" dirty="0" smtClean="0">
                <a:latin typeface="Times New Roman" pitchFamily="18" charset="0"/>
                <a:cs typeface="Times New Roman" pitchFamily="18" charset="0"/>
              </a:rPr>
              <a:t> </a:t>
            </a:r>
            <a:r>
              <a:rPr lang="sr-Latn-RS" dirty="0" err="1" smtClean="0">
                <a:latin typeface="Times New Roman" pitchFamily="18" charset="0"/>
                <a:cs typeface="Times New Roman" pitchFamily="18" charset="0"/>
              </a:rPr>
              <a:t>Babylog</a:t>
            </a:r>
            <a:r>
              <a:rPr lang="sr-Latn-RS" dirty="0" smtClean="0">
                <a:latin typeface="Times New Roman" pitchFamily="18" charset="0"/>
                <a:cs typeface="Times New Roman" pitchFamily="18" charset="0"/>
              </a:rPr>
              <a:t> 8000</a:t>
            </a:r>
            <a:r>
              <a:rPr lang="sr-Latn-RS" dirty="0">
                <a:latin typeface="Times New Roman" pitchFamily="18" charset="0"/>
                <a:cs typeface="Times New Roman" pitchFamily="18" charset="0"/>
              </a:rPr>
              <a:t> </a:t>
            </a:r>
            <a:r>
              <a:rPr lang="sr-Cyrl-RS" dirty="0" smtClean="0">
                <a:latin typeface="Times New Roman" pitchFamily="18" charset="0"/>
                <a:cs typeface="Times New Roman" pitchFamily="18" charset="0"/>
              </a:rPr>
              <a:t>и </a:t>
            </a:r>
            <a:r>
              <a:rPr lang="sr-Latn-RS" dirty="0" err="1" smtClean="0">
                <a:latin typeface="Times New Roman" pitchFamily="18" charset="0"/>
                <a:cs typeface="Times New Roman" pitchFamily="18" charset="0"/>
              </a:rPr>
              <a:t>Babylog</a:t>
            </a:r>
            <a:r>
              <a:rPr lang="sr-Latn-RS" dirty="0" smtClean="0">
                <a:latin typeface="Times New Roman" pitchFamily="18" charset="0"/>
                <a:cs typeface="Times New Roman" pitchFamily="18" charset="0"/>
              </a:rPr>
              <a:t> 8000</a:t>
            </a:r>
            <a:r>
              <a:rPr lang="sr-Cyrl-RS" dirty="0" smtClean="0">
                <a:latin typeface="Times New Roman" pitchFamily="18" charset="0"/>
                <a:cs typeface="Times New Roman" pitchFamily="18" charset="0"/>
              </a:rPr>
              <a:t>, као и </a:t>
            </a:r>
            <a:r>
              <a:rPr lang="sr-Cyrl-RS" dirty="0" err="1" smtClean="0">
                <a:latin typeface="Times New Roman" pitchFamily="18" charset="0"/>
                <a:cs typeface="Times New Roman" pitchFamily="18" charset="0"/>
              </a:rPr>
              <a:t>Оху</a:t>
            </a:r>
            <a:r>
              <a:rPr lang="sr-Latn-RS" dirty="0" smtClean="0">
                <a:latin typeface="Times New Roman" pitchFamily="18" charset="0"/>
                <a:cs typeface="Times New Roman" pitchFamily="18" charset="0"/>
              </a:rPr>
              <a:t>log 1000 </a:t>
            </a:r>
            <a:r>
              <a:rPr lang="sr-Cyrl-RS" dirty="0" smtClean="0">
                <a:latin typeface="Times New Roman" pitchFamily="18" charset="0"/>
                <a:cs typeface="Times New Roman" pitchFamily="18" charset="0"/>
              </a:rPr>
              <a:t>и </a:t>
            </a:r>
            <a:r>
              <a:rPr lang="sr-Cyrl-RS" dirty="0" err="1" smtClean="0">
                <a:latin typeface="Times New Roman" pitchFamily="18" charset="0"/>
                <a:cs typeface="Times New Roman" pitchFamily="18" charset="0"/>
              </a:rPr>
              <a:t>Оху</a:t>
            </a:r>
            <a:r>
              <a:rPr lang="sr-Latn-RS" dirty="0">
                <a:latin typeface="Times New Roman" pitchFamily="18" charset="0"/>
                <a:cs typeface="Times New Roman" pitchFamily="18" charset="0"/>
              </a:rPr>
              <a:t>log </a:t>
            </a:r>
            <a:r>
              <a:rPr lang="sr-Cyrl-RS" dirty="0" smtClean="0">
                <a:latin typeface="Times New Roman" pitchFamily="18" charset="0"/>
                <a:cs typeface="Times New Roman" pitchFamily="18" charset="0"/>
              </a:rPr>
              <a:t>2</a:t>
            </a:r>
            <a:r>
              <a:rPr lang="sr-Latn-RS" dirty="0" smtClean="0">
                <a:latin typeface="Times New Roman" pitchFamily="18" charset="0"/>
                <a:cs typeface="Times New Roman" pitchFamily="18" charset="0"/>
              </a:rPr>
              <a:t>000</a:t>
            </a:r>
            <a:r>
              <a:rPr lang="sr-Cyrl-RS" dirty="0" smtClean="0">
                <a:latin typeface="Times New Roman" pitchFamily="18" charset="0"/>
                <a:cs typeface="Times New Roman" pitchFamily="18" charset="0"/>
              </a:rPr>
              <a:t>, те је као неоснован оцењен </a:t>
            </a:r>
            <a:r>
              <a:rPr lang="sr-Cyrl-RS" dirty="0" err="1" smtClean="0">
                <a:latin typeface="Times New Roman" pitchFamily="18" charset="0"/>
                <a:cs typeface="Times New Roman" pitchFamily="18" charset="0"/>
              </a:rPr>
              <a:t>ззп</a:t>
            </a:r>
            <a:r>
              <a:rPr lang="sr-Cyrl-RS" dirty="0" smtClean="0">
                <a:latin typeface="Times New Roman" pitchFamily="18" charset="0"/>
                <a:cs typeface="Times New Roman" pitchFamily="18" charset="0"/>
              </a:rPr>
              <a:t> „Медитерана плус“ који указује супротно (решење 2979/2015 ОБ Лесковац),</a:t>
            </a:r>
          </a:p>
          <a:p>
            <a:pPr algn="just"/>
            <a:r>
              <a:rPr lang="sr-Cyrl-RS" dirty="0">
                <a:latin typeface="Times New Roman" pitchFamily="18" charset="0"/>
                <a:cs typeface="Times New Roman" pitchFamily="18" charset="0"/>
              </a:rPr>
              <a:t>Произвођач „</a:t>
            </a:r>
            <a:r>
              <a:rPr lang="sr-Latn-RS" dirty="0">
                <a:latin typeface="Times New Roman" pitchFamily="18" charset="0"/>
                <a:cs typeface="Times New Roman" pitchFamily="18" charset="0"/>
              </a:rPr>
              <a:t>Drager </a:t>
            </a:r>
            <a:r>
              <a:rPr lang="sr-Latn-RS" dirty="0" err="1">
                <a:latin typeface="Times New Roman" pitchFamily="18" charset="0"/>
                <a:cs typeface="Times New Roman" pitchFamily="18" charset="0"/>
              </a:rPr>
              <a:t>Medical</a:t>
            </a:r>
            <a:r>
              <a:rPr lang="sr-Latn-RS" dirty="0">
                <a:latin typeface="Times New Roman" pitchFamily="18" charset="0"/>
                <a:cs typeface="Times New Roman" pitchFamily="18" charset="0"/>
              </a:rPr>
              <a:t> </a:t>
            </a:r>
            <a:r>
              <a:rPr lang="sr-Latn-RS" dirty="0" err="1">
                <a:latin typeface="Times New Roman" pitchFamily="18" charset="0"/>
                <a:cs typeface="Times New Roman" pitchFamily="18" charset="0"/>
              </a:rPr>
              <a:t>GmbH</a:t>
            </a:r>
            <a:r>
              <a:rPr lang="sr-Latn-RS" dirty="0" smtClean="0">
                <a:latin typeface="Times New Roman" pitchFamily="18" charset="0"/>
                <a:cs typeface="Times New Roman" pitchFamily="18" charset="0"/>
              </a:rPr>
              <a:t>“</a:t>
            </a:r>
            <a:r>
              <a:rPr lang="sr-Cyrl-RS" dirty="0" smtClean="0">
                <a:latin typeface="Times New Roman" pitchFamily="18" charset="0"/>
                <a:cs typeface="Times New Roman" pitchFamily="18" charset="0"/>
              </a:rPr>
              <a:t> се изјашњава да је </a:t>
            </a:r>
            <a:r>
              <a:rPr lang="sr-Cyrl-RS" b="1" dirty="0" smtClean="0">
                <a:latin typeface="Times New Roman" pitchFamily="18" charset="0"/>
                <a:cs typeface="Times New Roman" pitchFamily="18" charset="0"/>
              </a:rPr>
              <a:t>сертификат о </a:t>
            </a:r>
            <a:r>
              <a:rPr lang="sr-Cyrl-RS" b="1" dirty="0" err="1" smtClean="0">
                <a:latin typeface="Times New Roman" pitchFamily="18" charset="0"/>
                <a:cs typeface="Times New Roman" pitchFamily="18" charset="0"/>
              </a:rPr>
              <a:t>обучености</a:t>
            </a:r>
            <a:r>
              <a:rPr lang="sr-Cyrl-RS" b="1" dirty="0" smtClean="0">
                <a:latin typeface="Times New Roman" pitchFamily="18" charset="0"/>
                <a:cs typeface="Times New Roman" pitchFamily="18" charset="0"/>
              </a:rPr>
              <a:t> Милутина Драговића </a:t>
            </a:r>
            <a:r>
              <a:rPr lang="sr-Cyrl-RS" dirty="0" smtClean="0">
                <a:latin typeface="Times New Roman" pitchFamily="18" charset="0"/>
                <a:cs typeface="Times New Roman" pitchFamily="18" charset="0"/>
              </a:rPr>
              <a:t>за сервис </a:t>
            </a:r>
            <a:r>
              <a:rPr lang="sr-Cyrl-RS" dirty="0" err="1">
                <a:latin typeface="Times New Roman" pitchFamily="18" charset="0"/>
                <a:cs typeface="Times New Roman" pitchFamily="18" charset="0"/>
              </a:rPr>
              <a:t>Оху</a:t>
            </a:r>
            <a:r>
              <a:rPr lang="sr-Latn-RS" dirty="0">
                <a:latin typeface="Times New Roman" pitchFamily="18" charset="0"/>
                <a:cs typeface="Times New Roman" pitchFamily="18" charset="0"/>
              </a:rPr>
              <a:t>log </a:t>
            </a:r>
            <a:r>
              <a:rPr lang="sr-Latn-RS" dirty="0" smtClean="0">
                <a:latin typeface="Times New Roman" pitchFamily="18" charset="0"/>
                <a:cs typeface="Times New Roman" pitchFamily="18" charset="0"/>
              </a:rPr>
              <a:t>1000</a:t>
            </a:r>
            <a:r>
              <a:rPr lang="sr-Cyrl-RS" dirty="0" smtClean="0">
                <a:latin typeface="Times New Roman" pitchFamily="18" charset="0"/>
                <a:cs typeface="Times New Roman" pitchFamily="18" charset="0"/>
              </a:rPr>
              <a:t> </a:t>
            </a:r>
            <a:r>
              <a:rPr lang="sr-Latn-RS" dirty="0" err="1" smtClean="0">
                <a:latin typeface="Times New Roman" pitchFamily="18" charset="0"/>
                <a:cs typeface="Times New Roman" pitchFamily="18" charset="0"/>
              </a:rPr>
              <a:t>Fabius</a:t>
            </a:r>
            <a:r>
              <a:rPr lang="sr-Latn-RS" dirty="0" smtClean="0">
                <a:latin typeface="Times New Roman" pitchFamily="18" charset="0"/>
                <a:cs typeface="Times New Roman" pitchFamily="18" charset="0"/>
              </a:rPr>
              <a:t> </a:t>
            </a:r>
            <a:r>
              <a:rPr lang="sr-Latn-RS" dirty="0" err="1" smtClean="0">
                <a:latin typeface="Times New Roman" pitchFamily="18" charset="0"/>
                <a:cs typeface="Times New Roman" pitchFamily="18" charset="0"/>
              </a:rPr>
              <a:t>Tiro</a:t>
            </a:r>
            <a:r>
              <a:rPr lang="sr-Latn-RS" dirty="0" smtClean="0">
                <a:latin typeface="Times New Roman" pitchFamily="18" charset="0"/>
                <a:cs typeface="Times New Roman" pitchFamily="18" charset="0"/>
              </a:rPr>
              <a:t> </a:t>
            </a:r>
            <a:r>
              <a:rPr lang="sr-Cyrl-RS" dirty="0" smtClean="0">
                <a:latin typeface="Times New Roman" pitchFamily="18" charset="0"/>
                <a:cs typeface="Times New Roman" pitchFamily="18" charset="0"/>
              </a:rPr>
              <a:t>има карактер </a:t>
            </a:r>
            <a:r>
              <a:rPr lang="sr-Cyrl-RS" b="1" dirty="0" smtClean="0">
                <a:latin typeface="Times New Roman" pitchFamily="18" charset="0"/>
                <a:cs typeface="Times New Roman" pitchFamily="18" charset="0"/>
              </a:rPr>
              <a:t>лажне исправе</a:t>
            </a:r>
            <a:r>
              <a:rPr lang="sr-Cyrl-RS" dirty="0" smtClean="0">
                <a:latin typeface="Times New Roman" pitchFamily="18" charset="0"/>
                <a:cs typeface="Times New Roman" pitchFamily="18" charset="0"/>
              </a:rPr>
              <a:t>, тј да никад није прошао обуку за ове моделе (267/2016, ЗЦ Зајечар)</a:t>
            </a:r>
          </a:p>
          <a:p>
            <a:pPr algn="just"/>
            <a:r>
              <a:rPr lang="sr-Cyrl-RS" dirty="0" smtClean="0">
                <a:latin typeface="Times New Roman" pitchFamily="18" charset="0"/>
                <a:cs typeface="Times New Roman" pitchFamily="18" charset="0"/>
              </a:rPr>
              <a:t>Оправдан захтев да се </a:t>
            </a:r>
            <a:r>
              <a:rPr lang="sr-Cyrl-RS" b="1" dirty="0" smtClean="0">
                <a:latin typeface="Times New Roman" pitchFamily="18" charset="0"/>
                <a:cs typeface="Times New Roman" pitchFamily="18" charset="0"/>
              </a:rPr>
              <a:t>располагање оригиналним резервним деловима </a:t>
            </a:r>
            <a:r>
              <a:rPr lang="sr-Cyrl-RS" dirty="0" smtClean="0">
                <a:latin typeface="Times New Roman" pitchFamily="18" charset="0"/>
                <a:cs typeface="Times New Roman" pitchFamily="18" charset="0"/>
              </a:rPr>
              <a:t>доказује или </a:t>
            </a:r>
            <a:r>
              <a:rPr lang="sr-Cyrl-RS" b="1" dirty="0" err="1" smtClean="0">
                <a:latin typeface="Times New Roman" pitchFamily="18" charset="0"/>
                <a:cs typeface="Times New Roman" pitchFamily="18" charset="0"/>
              </a:rPr>
              <a:t>ауторизацијом</a:t>
            </a:r>
            <a:r>
              <a:rPr lang="sr-Cyrl-RS" dirty="0" smtClean="0">
                <a:latin typeface="Times New Roman" pitchFamily="18" charset="0"/>
                <a:cs typeface="Times New Roman" pitchFamily="18" charset="0"/>
              </a:rPr>
              <a:t> произвођача или </a:t>
            </a:r>
            <a:r>
              <a:rPr lang="sr-Cyrl-RS" dirty="0" err="1" smtClean="0">
                <a:latin typeface="Times New Roman" pitchFamily="18" charset="0"/>
                <a:cs typeface="Times New Roman" pitchFamily="18" charset="0"/>
              </a:rPr>
              <a:t>ауторизацијом</a:t>
            </a:r>
            <a:r>
              <a:rPr lang="sr-Cyrl-RS" dirty="0" smtClean="0">
                <a:latin typeface="Times New Roman" pitchFamily="18" charset="0"/>
                <a:cs typeface="Times New Roman" pitchFamily="18" charset="0"/>
              </a:rPr>
              <a:t> лица које врши дистрибуцију оригиналних резервних делова </a:t>
            </a:r>
            <a:r>
              <a:rPr lang="sr-Cyrl-RS" b="1" dirty="0" smtClean="0">
                <a:latin typeface="Times New Roman" pitchFamily="18" charset="0"/>
                <a:cs typeface="Times New Roman" pitchFamily="18" charset="0"/>
              </a:rPr>
              <a:t>уз овлашћење </a:t>
            </a:r>
            <a:r>
              <a:rPr lang="sr-Cyrl-RS" dirty="0" smtClean="0">
                <a:latin typeface="Times New Roman" pitchFamily="18" charset="0"/>
                <a:cs typeface="Times New Roman" pitchFamily="18" charset="0"/>
              </a:rPr>
              <a:t>тог лица да је овлашћено за њихову дистрибуцију </a:t>
            </a:r>
            <a:r>
              <a:rPr lang="sr-Latn-RS" dirty="0" smtClean="0">
                <a:latin typeface="Times New Roman" pitchFamily="18" charset="0"/>
                <a:cs typeface="Times New Roman" pitchFamily="18" charset="0"/>
              </a:rPr>
              <a:t> </a:t>
            </a:r>
            <a:r>
              <a:rPr lang="sr-Cyrl-RS" dirty="0" smtClean="0">
                <a:latin typeface="Times New Roman" pitchFamily="18" charset="0"/>
                <a:cs typeface="Times New Roman" pitchFamily="18" charset="0"/>
              </a:rPr>
              <a:t>(3105/2015, ОБ Пожаревац)</a:t>
            </a:r>
          </a:p>
          <a:p>
            <a:pPr algn="just"/>
            <a:r>
              <a:rPr lang="sr-Cyrl-RS" dirty="0" smtClean="0">
                <a:latin typeface="Times New Roman" pitchFamily="18" charset="0"/>
                <a:cs typeface="Times New Roman" pitchFamily="18" charset="0"/>
              </a:rPr>
              <a:t>172/2016 Универзитетска дечија клиника, поред </a:t>
            </a:r>
            <a:r>
              <a:rPr lang="sr-Cyrl-RS" dirty="0" err="1" smtClean="0">
                <a:latin typeface="Times New Roman" pitchFamily="18" charset="0"/>
                <a:cs typeface="Times New Roman" pitchFamily="18" charset="0"/>
              </a:rPr>
              <a:t>сертификата</a:t>
            </a:r>
            <a:r>
              <a:rPr lang="sr-Cyrl-RS" dirty="0" smtClean="0">
                <a:latin typeface="Times New Roman" pitchFamily="18" charset="0"/>
                <a:cs typeface="Times New Roman" pitchFamily="18" charset="0"/>
              </a:rPr>
              <a:t> за </a:t>
            </a:r>
            <a:r>
              <a:rPr lang="sr-Cyrl-RS" dirty="0" err="1" smtClean="0">
                <a:latin typeface="Times New Roman" pitchFamily="18" charset="0"/>
                <a:cs typeface="Times New Roman" pitchFamily="18" charset="0"/>
              </a:rPr>
              <a:t>сервисере</a:t>
            </a:r>
            <a:r>
              <a:rPr lang="sr-Cyrl-RS" dirty="0" smtClean="0">
                <a:latin typeface="Times New Roman" pitchFamily="18" charset="0"/>
                <a:cs typeface="Times New Roman" pitchFamily="18" charset="0"/>
              </a:rPr>
              <a:t> о </a:t>
            </a:r>
            <a:r>
              <a:rPr lang="sr-Cyrl-RS" dirty="0" err="1" smtClean="0">
                <a:latin typeface="Times New Roman" pitchFamily="18" charset="0"/>
                <a:cs typeface="Times New Roman" pitchFamily="18" charset="0"/>
              </a:rPr>
              <a:t>обучености</a:t>
            </a:r>
            <a:r>
              <a:rPr lang="sr-Cyrl-RS" dirty="0" smtClean="0">
                <a:latin typeface="Times New Roman" pitchFamily="18" charset="0"/>
                <a:cs typeface="Times New Roman" pitchFamily="18" charset="0"/>
              </a:rPr>
              <a:t>, као </a:t>
            </a:r>
            <a:r>
              <a:rPr lang="sr-Cyrl-RS" dirty="0" err="1" smtClean="0">
                <a:latin typeface="Times New Roman" pitchFamily="18" charset="0"/>
                <a:cs typeface="Times New Roman" pitchFamily="18" charset="0"/>
              </a:rPr>
              <a:t>необразложен</a:t>
            </a:r>
            <a:r>
              <a:rPr lang="sr-Cyrl-RS" dirty="0" smtClean="0">
                <a:latin typeface="Times New Roman" pitchFamily="18" charset="0"/>
                <a:cs typeface="Times New Roman" pitchFamily="18" charset="0"/>
              </a:rPr>
              <a:t> оцењен захтев да понуђач мора бити овлашћен сервис (констатовано да је то само гаранција квалитета), као и да је при неспорној чињеници да модел </a:t>
            </a:r>
            <a:r>
              <a:rPr lang="sr-Cyrl-RS" dirty="0" err="1" smtClean="0">
                <a:latin typeface="Times New Roman" pitchFamily="18" charset="0"/>
                <a:cs typeface="Times New Roman" pitchFamily="18" charset="0"/>
              </a:rPr>
              <a:t>Фабиус</a:t>
            </a:r>
            <a:r>
              <a:rPr lang="sr-Cyrl-RS" dirty="0" smtClean="0">
                <a:latin typeface="Times New Roman" pitchFamily="18" charset="0"/>
                <a:cs typeface="Times New Roman" pitchFamily="18" charset="0"/>
              </a:rPr>
              <a:t> МРИ обучене </a:t>
            </a:r>
            <a:r>
              <a:rPr lang="sr-Cyrl-RS" dirty="0" err="1" smtClean="0">
                <a:latin typeface="Times New Roman" pitchFamily="18" charset="0"/>
                <a:cs typeface="Times New Roman" pitchFamily="18" charset="0"/>
              </a:rPr>
              <a:t>сервисере</a:t>
            </a:r>
            <a:r>
              <a:rPr lang="sr-Cyrl-RS" dirty="0" smtClean="0">
                <a:latin typeface="Times New Roman" pitchFamily="18" charset="0"/>
                <a:cs typeface="Times New Roman" pitchFamily="18" charset="0"/>
              </a:rPr>
              <a:t> има само Драгер техника, пожељно је предмет разбити у партије</a:t>
            </a:r>
            <a:endParaRPr lang="sr-Cyrl-R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31</a:t>
            </a:fld>
            <a:endParaRPr lang="en-US">
              <a:solidFill>
                <a:prstClr val="black">
                  <a:tint val="75000"/>
                </a:prstClr>
              </a:solidFill>
            </a:endParaRPr>
          </a:p>
        </p:txBody>
      </p:sp>
    </p:spTree>
    <p:extLst>
      <p:ext uri="{BB962C8B-B14F-4D97-AF65-F5344CB8AC3E}">
        <p14:creationId xmlns:p14="http://schemas.microsoft.com/office/powerpoint/2010/main" val="30797221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solidFill>
                  <a:schemeClr val="accent1"/>
                </a:solidFill>
              </a:rPr>
              <a:t>Сервисирање медицинске опреме</a:t>
            </a:r>
            <a:br>
              <a:rPr lang="sr-Cyrl-RS" dirty="0" smtClean="0">
                <a:solidFill>
                  <a:schemeClr val="accent1"/>
                </a:solidFill>
              </a:rPr>
            </a:br>
            <a:r>
              <a:rPr lang="sr-Cyrl-RS" dirty="0" smtClean="0">
                <a:solidFill>
                  <a:schemeClr val="accent1"/>
                </a:solidFill>
              </a:rPr>
              <a:t>„</a:t>
            </a:r>
            <a:r>
              <a:rPr lang="sr-Latn-RS" dirty="0" smtClean="0">
                <a:solidFill>
                  <a:schemeClr val="accent1"/>
                </a:solidFill>
              </a:rPr>
              <a:t>Drager Tehnika“ </a:t>
            </a:r>
            <a:r>
              <a:rPr lang="sr-Cyrl-RS" dirty="0" smtClean="0">
                <a:solidFill>
                  <a:schemeClr val="accent1"/>
                </a:solidFill>
              </a:rPr>
              <a:t>и „Медитеран плус“</a:t>
            </a:r>
            <a:endParaRPr lang="sr-Cyrl-RS" dirty="0">
              <a:solidFill>
                <a:schemeClr val="accent1"/>
              </a:solidFill>
            </a:endParaRPr>
          </a:p>
        </p:txBody>
      </p:sp>
      <p:sp>
        <p:nvSpPr>
          <p:cNvPr id="3" name="Content Placeholder 2"/>
          <p:cNvSpPr>
            <a:spLocks noGrp="1"/>
          </p:cNvSpPr>
          <p:nvPr>
            <p:ph idx="1"/>
          </p:nvPr>
        </p:nvSpPr>
        <p:spPr/>
        <p:txBody>
          <a:bodyPr>
            <a:normAutofit fontScale="55000" lnSpcReduction="20000"/>
          </a:bodyPr>
          <a:lstStyle/>
          <a:p>
            <a:pPr algn="just"/>
            <a:r>
              <a:rPr lang="sr-Cyrl-RS" dirty="0" smtClean="0"/>
              <a:t>Решењем РК бр. 4-00-66/2016 </a:t>
            </a:r>
            <a:r>
              <a:rPr lang="sr-Cyrl-RS" dirty="0" err="1" smtClean="0"/>
              <a:t>јн</a:t>
            </a:r>
            <a:r>
              <a:rPr lang="sr-Cyrl-RS" dirty="0" smtClean="0"/>
              <a:t> Института за </a:t>
            </a:r>
            <a:r>
              <a:rPr lang="sr-Cyrl-RS" dirty="0" err="1" smtClean="0"/>
              <a:t>неонантологију</a:t>
            </a:r>
            <a:r>
              <a:rPr lang="sr-Cyrl-RS" dirty="0" smtClean="0"/>
              <a:t> као оправдани оцењени захтеви :</a:t>
            </a:r>
          </a:p>
          <a:p>
            <a:pPr algn="just"/>
            <a:r>
              <a:rPr lang="sr-Cyrl-RS" b="1" dirty="0" smtClean="0"/>
              <a:t>Кадровски капацитет </a:t>
            </a:r>
            <a:r>
              <a:rPr lang="sr-Cyrl-RS" dirty="0" smtClean="0"/>
              <a:t>минимум 2 </a:t>
            </a:r>
            <a:r>
              <a:rPr lang="sr-Cyrl-RS" dirty="0" err="1" smtClean="0"/>
              <a:t>сервисера</a:t>
            </a:r>
            <a:r>
              <a:rPr lang="sr-Cyrl-RS" dirty="0" smtClean="0"/>
              <a:t> у </a:t>
            </a:r>
            <a:r>
              <a:rPr lang="sr-Cyrl-RS" dirty="0" err="1" smtClean="0"/>
              <a:t>ро</a:t>
            </a:r>
            <a:r>
              <a:rPr lang="sr-Cyrl-RS" dirty="0" smtClean="0"/>
              <a:t> код понуђача са </a:t>
            </a:r>
            <a:r>
              <a:rPr lang="sr-Cyrl-RS" b="1" dirty="0" smtClean="0"/>
              <a:t>сертификатом издатим на име </a:t>
            </a:r>
            <a:r>
              <a:rPr lang="sr-Cyrl-RS" b="1" dirty="0" err="1" smtClean="0"/>
              <a:t>сервисера</a:t>
            </a:r>
            <a:r>
              <a:rPr lang="sr-Cyrl-RS" b="1" dirty="0" smtClean="0"/>
              <a:t> </a:t>
            </a:r>
            <a:r>
              <a:rPr lang="sr-Cyrl-RS" dirty="0" smtClean="0"/>
              <a:t>издатим од произвођача за сваки модел апарата или уколико за сервисирање неких модела </a:t>
            </a:r>
            <a:r>
              <a:rPr lang="sr-Cyrl-RS" b="1" dirty="0" smtClean="0"/>
              <a:t>није неопходан сертификат о </a:t>
            </a:r>
            <a:r>
              <a:rPr lang="sr-Cyrl-RS" b="1" dirty="0" err="1" smtClean="0"/>
              <a:t>обучености</a:t>
            </a:r>
            <a:r>
              <a:rPr lang="sr-Cyrl-RS" b="1" dirty="0" smtClean="0"/>
              <a:t> </a:t>
            </a:r>
            <a:r>
              <a:rPr lang="sr-Cyrl-RS" b="1" dirty="0" err="1" smtClean="0"/>
              <a:t>сервисера</a:t>
            </a:r>
            <a:r>
              <a:rPr lang="sr-Cyrl-RS" dirty="0" smtClean="0"/>
              <a:t>, доставити изјаву произвођача којим се то потврђује),</a:t>
            </a:r>
          </a:p>
          <a:p>
            <a:pPr algn="just"/>
            <a:r>
              <a:rPr lang="sr-Cyrl-RS" b="1" dirty="0" smtClean="0"/>
              <a:t>Пословни капацитет:</a:t>
            </a:r>
            <a:r>
              <a:rPr lang="sr-Cyrl-RS" dirty="0" smtClean="0"/>
              <a:t> изјава </a:t>
            </a:r>
            <a:r>
              <a:rPr lang="sr-Cyrl-RS" b="1" dirty="0" smtClean="0"/>
              <a:t>произвођача резервних делова </a:t>
            </a:r>
            <a:r>
              <a:rPr lang="sr-Cyrl-RS" dirty="0" smtClean="0"/>
              <a:t>за опрему произвођача </a:t>
            </a:r>
            <a:r>
              <a:rPr lang="sr-Latn-RS" dirty="0" smtClean="0"/>
              <a:t>Drager</a:t>
            </a:r>
            <a:r>
              <a:rPr lang="sr-Cyrl-RS" dirty="0" smtClean="0"/>
              <a:t> да ће понуђач бити снабдеван оригиналним резервним деловима за све време трајања уговора (светски произвођачи опреме по правилу нису истовремено и </a:t>
            </a:r>
            <a:r>
              <a:rPr lang="sr-Latn-RS" dirty="0" smtClean="0"/>
              <a:t> </a:t>
            </a:r>
            <a:r>
              <a:rPr lang="sr-Cyrl-RS" dirty="0" smtClean="0"/>
              <a:t>произвођачи резервних делова) </a:t>
            </a:r>
          </a:p>
          <a:p>
            <a:pPr algn="just"/>
            <a:r>
              <a:rPr lang="sr-Cyrl-RS" dirty="0" smtClean="0"/>
              <a:t>Оправдан захтев да се за </a:t>
            </a:r>
            <a:r>
              <a:rPr lang="sr-Cyrl-RS" b="1" dirty="0" smtClean="0"/>
              <a:t>потрошни материјал </a:t>
            </a:r>
            <a:r>
              <a:rPr lang="sr-Cyrl-RS" dirty="0" smtClean="0"/>
              <a:t>достави или овлашћење произвођача </a:t>
            </a:r>
            <a:r>
              <a:rPr lang="sr-Latn-RS" dirty="0"/>
              <a:t>Drager </a:t>
            </a:r>
            <a:r>
              <a:rPr lang="sr-Cyrl-RS" dirty="0" smtClean="0"/>
              <a:t>за продају, или ако се набавља од другог правног лица  уговор са тим правним лицем,као и уговор добављача са произвођачем </a:t>
            </a:r>
            <a:r>
              <a:rPr lang="sr-Latn-RS" dirty="0" smtClean="0"/>
              <a:t>Drager</a:t>
            </a:r>
            <a:r>
              <a:rPr lang="sr-Cyrl-RS" dirty="0" smtClean="0"/>
              <a:t> (неосновано оспоравање </a:t>
            </a:r>
            <a:r>
              <a:rPr lang="sr-Cyrl-RS" dirty="0" err="1" smtClean="0"/>
              <a:t>М.плус</a:t>
            </a:r>
            <a:r>
              <a:rPr lang="sr-Cyrl-RS" dirty="0" smtClean="0"/>
              <a:t> да за минималне количине овог материјала нема смисла прописивати захтев за уговором са произвођачем)</a:t>
            </a:r>
            <a:endParaRPr lang="sr-Cyrl-R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32</a:t>
            </a:fld>
            <a:endParaRPr lang="en-US">
              <a:solidFill>
                <a:prstClr val="black">
                  <a:tint val="75000"/>
                </a:prstClr>
              </a:solidFill>
            </a:endParaRPr>
          </a:p>
        </p:txBody>
      </p:sp>
    </p:spTree>
    <p:extLst>
      <p:ext uri="{BB962C8B-B14F-4D97-AF65-F5344CB8AC3E}">
        <p14:creationId xmlns:p14="http://schemas.microsoft.com/office/powerpoint/2010/main" val="668400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dirty="0" smtClean="0">
                <a:solidFill>
                  <a:schemeClr val="accent1"/>
                </a:solidFill>
              </a:rPr>
              <a:t>Јавне набавке </a:t>
            </a:r>
            <a:r>
              <a:rPr lang="sr-Cyrl-RS" dirty="0" err="1" smtClean="0">
                <a:solidFill>
                  <a:schemeClr val="accent1"/>
                </a:solidFill>
              </a:rPr>
              <a:t>хемодијализе</a:t>
            </a:r>
            <a:endParaRPr lang="sr-Cyrl-RS" dirty="0">
              <a:solidFill>
                <a:schemeClr val="accent1"/>
              </a:solidFill>
            </a:endParaRPr>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pPr algn="just"/>
            <a:r>
              <a:rPr lang="sr-Cyrl-RS" dirty="0" smtClean="0"/>
              <a:t>Често оспоравана компатибилност понуђеног материјала за </a:t>
            </a:r>
            <a:r>
              <a:rPr lang="sr-Cyrl-RS" dirty="0" err="1" smtClean="0"/>
              <a:t>хемодијализу</a:t>
            </a:r>
            <a:r>
              <a:rPr lang="sr-Cyrl-RS" dirty="0" smtClean="0"/>
              <a:t> са апаратима које има наручилац</a:t>
            </a:r>
          </a:p>
          <a:p>
            <a:pPr algn="just"/>
            <a:r>
              <a:rPr lang="sr-Cyrl-RS" dirty="0" smtClean="0"/>
              <a:t>188/2016 наручилац КЦ Звездара, </a:t>
            </a:r>
            <a:r>
              <a:rPr lang="sr-Cyrl-RS" b="1" dirty="0" smtClean="0"/>
              <a:t>доказ компатибилности</a:t>
            </a:r>
            <a:r>
              <a:rPr lang="sr-Cyrl-RS" dirty="0" smtClean="0"/>
              <a:t>: изјава произвођача апарата, његовог овлашћеног представника, стручно мишљење АЛИМС-а, декларација о усаглашености  произвођача </a:t>
            </a:r>
            <a:r>
              <a:rPr lang="sr-Cyrl-RS" dirty="0" err="1" smtClean="0"/>
              <a:t>реагенаса</a:t>
            </a:r>
            <a:r>
              <a:rPr lang="sr-Cyrl-RS" dirty="0" smtClean="0"/>
              <a:t>, декларација на паковању (да је употребљиво на конкретном апарату),</a:t>
            </a:r>
          </a:p>
          <a:p>
            <a:pPr algn="just"/>
            <a:r>
              <a:rPr lang="sr-Cyrl-RS" b="1" dirty="0" smtClean="0"/>
              <a:t>Спорне техничке карактеристике</a:t>
            </a:r>
            <a:r>
              <a:rPr lang="sr-Cyrl-RS" dirty="0" smtClean="0"/>
              <a:t>: да поседују заштиту од продора крви у хемодијализни апарат, да имају дилуционе наставке (101/2016 и 102/2016), да ли захтевана 2 стандарда ЕН 1283 и ИСО 8637 имају све перформансе дијализатора (249/2016, ЗЦ Зајечар)</a:t>
            </a:r>
          </a:p>
          <a:p>
            <a:pPr marL="0" indent="0" algn="just">
              <a:buNone/>
            </a:pPr>
            <a:endParaRPr lang="sr-Cyrl-R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33</a:t>
            </a:fld>
            <a:endParaRPr lang="en-US">
              <a:solidFill>
                <a:prstClr val="black">
                  <a:tint val="75000"/>
                </a:prstClr>
              </a:solidFill>
            </a:endParaRPr>
          </a:p>
        </p:txBody>
      </p:sp>
    </p:spTree>
    <p:extLst>
      <p:ext uri="{BB962C8B-B14F-4D97-AF65-F5344CB8AC3E}">
        <p14:creationId xmlns:p14="http://schemas.microsoft.com/office/powerpoint/2010/main" val="2111067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dirty="0" smtClean="0">
                <a:solidFill>
                  <a:schemeClr val="accent1"/>
                </a:solidFill>
              </a:rPr>
              <a:t>Јавне набавке </a:t>
            </a:r>
            <a:r>
              <a:rPr lang="sr-Cyrl-RS" dirty="0" err="1" smtClean="0">
                <a:solidFill>
                  <a:schemeClr val="accent1"/>
                </a:solidFill>
              </a:rPr>
              <a:t>хемодијализе</a:t>
            </a:r>
            <a:endParaRPr lang="sr-Cyrl-RS" dirty="0">
              <a:solidFill>
                <a:schemeClr val="accent1"/>
              </a:solidFill>
            </a:endParaRPr>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pPr algn="just"/>
            <a:r>
              <a:rPr lang="sr-Cyrl-RS" dirty="0" smtClean="0"/>
              <a:t>Као неосновани оцењени наводи везано за </a:t>
            </a:r>
            <a:r>
              <a:rPr lang="sr-Cyrl-RS" b="1" dirty="0" err="1" smtClean="0"/>
              <a:t>преференцијал</a:t>
            </a:r>
            <a:r>
              <a:rPr lang="sr-Cyrl-RS" b="1" dirty="0" smtClean="0"/>
              <a:t> </a:t>
            </a:r>
            <a:r>
              <a:rPr lang="sr-Cyrl-RS" b="1" dirty="0" err="1" smtClean="0"/>
              <a:t>Фрезенијуса</a:t>
            </a:r>
            <a:r>
              <a:rPr lang="sr-Cyrl-RS" dirty="0" smtClean="0"/>
              <a:t> (произвођач Немачка, производно место Вршац Србија), као и да је наручилац дужан да им да </a:t>
            </a:r>
            <a:r>
              <a:rPr lang="sr-Cyrl-RS" dirty="0" err="1" smtClean="0"/>
              <a:t>преференцијал</a:t>
            </a:r>
            <a:r>
              <a:rPr lang="sr-Cyrl-RS" dirty="0" smtClean="0"/>
              <a:t> и кад немају у понуди Потврду Привредне коморе о домаћем пореклу (324/2016)</a:t>
            </a:r>
          </a:p>
          <a:p>
            <a:pPr algn="just"/>
            <a:endParaRPr lang="sr-Cyrl-RS" dirty="0" smtClean="0"/>
          </a:p>
          <a:p>
            <a:pPr algn="just"/>
            <a:r>
              <a:rPr lang="sr-Cyrl-RS" dirty="0" smtClean="0"/>
              <a:t>Поништена </a:t>
            </a:r>
            <a:r>
              <a:rPr lang="sr-Cyrl-RS" dirty="0" err="1" smtClean="0"/>
              <a:t>јн</a:t>
            </a:r>
            <a:r>
              <a:rPr lang="sr-Cyrl-RS" dirty="0" smtClean="0"/>
              <a:t> у целини КЦС – тражено да добра морају бити </a:t>
            </a:r>
            <a:r>
              <a:rPr lang="sr-Cyrl-RS" b="1" dirty="0" smtClean="0"/>
              <a:t>компатибилна моделу апарата из спецификације </a:t>
            </a:r>
            <a:r>
              <a:rPr lang="sr-Cyrl-RS" dirty="0" smtClean="0"/>
              <a:t>за који се набавља сав потрошни материјал (</a:t>
            </a:r>
            <a:r>
              <a:rPr lang="sr-Cyrl-RS" dirty="0" err="1" smtClean="0"/>
              <a:t>Гамбро</a:t>
            </a:r>
            <a:r>
              <a:rPr lang="sr-Cyrl-RS" dirty="0" smtClean="0"/>
              <a:t>), да би у стручној оцени понуда наручилац указивао да произвођач апарата указује да </a:t>
            </a:r>
            <a:r>
              <a:rPr lang="sr-Cyrl-RS" b="1" dirty="0" smtClean="0"/>
              <a:t>дужина </a:t>
            </a:r>
            <a:r>
              <a:rPr lang="sr-Cyrl-RS" b="1" dirty="0" err="1" smtClean="0"/>
              <a:t>пумнпног</a:t>
            </a:r>
            <a:r>
              <a:rPr lang="sr-Cyrl-RS" b="1" dirty="0" smtClean="0"/>
              <a:t> сегмента крвне линије </a:t>
            </a:r>
            <a:r>
              <a:rPr lang="sr-Cyrl-RS" dirty="0" smtClean="0"/>
              <a:t>која се користи на апарату мора бити 247 мм, да је више од тога неадекватно (тешкоће при монтирању, неадекватан продор крви), таквог захтева у </a:t>
            </a:r>
            <a:r>
              <a:rPr lang="sr-Cyrl-RS" dirty="0" err="1" smtClean="0"/>
              <a:t>конк</a:t>
            </a:r>
            <a:r>
              <a:rPr lang="sr-Cyrl-RS" dirty="0" smtClean="0"/>
              <a:t> док за </a:t>
            </a:r>
            <a:r>
              <a:rPr lang="sr-Cyrl-RS" dirty="0" err="1" smtClean="0"/>
              <a:t>компатибилношлу</a:t>
            </a:r>
            <a:r>
              <a:rPr lang="sr-Cyrl-RS" dirty="0" smtClean="0"/>
              <a:t> из овог разлога није било (1102/2016, </a:t>
            </a:r>
            <a:r>
              <a:rPr lang="sr-Latn-RS" dirty="0" smtClean="0"/>
              <a:t>R&amp;B </a:t>
            </a:r>
            <a:r>
              <a:rPr lang="sr-Latn-RS" dirty="0" err="1" smtClean="0"/>
              <a:t>Medical</a:t>
            </a:r>
            <a:r>
              <a:rPr lang="sr-Latn-RS" dirty="0" smtClean="0"/>
              <a:t> </a:t>
            </a:r>
            <a:r>
              <a:rPr lang="sr-Latn-RS" dirty="0" err="1" smtClean="0"/>
              <a:t>Company</a:t>
            </a:r>
            <a:r>
              <a:rPr lang="sr-Latn-RS" dirty="0" smtClean="0"/>
              <a:t>)</a:t>
            </a:r>
            <a:endParaRPr lang="sr-Cyrl-RS" dirty="0" smtClean="0"/>
          </a:p>
          <a:p>
            <a:pPr marL="0" indent="0" algn="just">
              <a:buNone/>
            </a:pPr>
            <a:endParaRPr lang="sr-Cyrl-R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34</a:t>
            </a:fld>
            <a:endParaRPr lang="en-US">
              <a:solidFill>
                <a:prstClr val="black">
                  <a:tint val="75000"/>
                </a:prstClr>
              </a:solidFill>
            </a:endParaRPr>
          </a:p>
        </p:txBody>
      </p:sp>
    </p:spTree>
    <p:extLst>
      <p:ext uri="{BB962C8B-B14F-4D97-AF65-F5344CB8AC3E}">
        <p14:creationId xmlns:p14="http://schemas.microsoft.com/office/powerpoint/2010/main" val="28741056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8258204" cy="1143000"/>
          </a:xfrm>
        </p:spPr>
        <p:txBody>
          <a:bodyPr>
            <a:noAutofit/>
          </a:bodyPr>
          <a:lstStyle/>
          <a:p>
            <a:pPr algn="ctr"/>
            <a:r>
              <a:rPr lang="sr-Cyrl-CS" sz="5000" b="1" dirty="0" smtClean="0">
                <a:solidFill>
                  <a:srgbClr val="0070C0"/>
                </a:solidFill>
                <a:latin typeface="Times New Roman" pitchFamily="18" charset="0"/>
                <a:cs typeface="Times New Roman" pitchFamily="18" charset="0"/>
              </a:rPr>
              <a:t>ХВАЛА НА ПАЖЊИ</a:t>
            </a:r>
            <a:endParaRPr lang="en-US" sz="5000" b="1" dirty="0">
              <a:solidFill>
                <a:srgbClr val="0070C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pic>
        <p:nvPicPr>
          <p:cNvPr id="5" name="Content Placeholder 5" descr="zakon (1).jpg"/>
          <p:cNvPicPr>
            <a:picLocks noChangeAspect="1"/>
          </p:cNvPicPr>
          <p:nvPr/>
        </p:nvPicPr>
        <p:blipFill>
          <a:blip r:embed="rId2"/>
          <a:stretch>
            <a:fillRect/>
          </a:stretch>
        </p:blipFill>
        <p:spPr>
          <a:xfrm>
            <a:off x="2438400" y="2667000"/>
            <a:ext cx="4286280" cy="3571900"/>
          </a:xfrm>
          <a:prstGeom prst="rect">
            <a:avLst/>
          </a:prstGeom>
        </p:spPr>
      </p:pic>
      <p:sp>
        <p:nvSpPr>
          <p:cNvPr id="6" name="Title 1"/>
          <p:cNvSpPr txBox="1">
            <a:spLocks/>
          </p:cNvSpPr>
          <p:nvPr/>
        </p:nvSpPr>
        <p:spPr>
          <a:xfrm>
            <a:off x="228600" y="533400"/>
            <a:ext cx="8258204"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5000" b="1" i="0" u="none" strike="noStrike" kern="1200" cap="none" spc="0" normalizeH="0" baseline="0" noProof="0" dirty="0">
              <a:ln>
                <a:noFill/>
              </a:ln>
              <a:solidFill>
                <a:srgbClr val="0070C0"/>
              </a:solidFill>
              <a:effectLst/>
              <a:uLnTx/>
              <a:uFillTx/>
              <a:latin typeface="Times New Roman" pitchFamily="18" charset="0"/>
              <a:ea typeface="+mj-ea"/>
              <a:cs typeface="Times New Roman" pitchFamily="18" charset="0"/>
            </a:endParaRPr>
          </a:p>
        </p:txBody>
      </p:sp>
      <p:sp>
        <p:nvSpPr>
          <p:cNvPr id="7" name="Smiley Face 6"/>
          <p:cNvSpPr/>
          <p:nvPr/>
        </p:nvSpPr>
        <p:spPr>
          <a:xfrm>
            <a:off x="3900502" y="647700"/>
            <a:ext cx="914400" cy="914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allAtOnce"/>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smtClean="0">
                <a:solidFill>
                  <a:schemeClr val="tx2"/>
                </a:solidFill>
                <a:latin typeface="Times New Roman" pitchFamily="18" charset="0"/>
                <a:cs typeface="Times New Roman" pitchFamily="18" charset="0"/>
              </a:rPr>
              <a:t>Проблеми са доказивањем обавезних услова</a:t>
            </a:r>
            <a:endParaRPr lang="en-US" sz="3200"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sr-Cyrl-RS" sz="2400" dirty="0" smtClean="0"/>
              <a:t>Прецизирати у конк док шта се потврђује изјавом коју предвиђа одредба ч. 79. став 10. ЗЈН за </a:t>
            </a:r>
            <a:r>
              <a:rPr lang="sr-Cyrl-RS" sz="2400" b="1" dirty="0" smtClean="0"/>
              <a:t>страног понуђача</a:t>
            </a:r>
            <a:r>
              <a:rPr lang="sr-Cyrl-RS" sz="2400" dirty="0" smtClean="0"/>
              <a:t>:</a:t>
            </a:r>
          </a:p>
          <a:p>
            <a:pPr algn="just"/>
            <a:r>
              <a:rPr lang="sr-Cyrl-RS" sz="2400" dirty="0" smtClean="0"/>
              <a:t>„ако се у држави у којој понуђач има седиште не издају докази из члана 77. овог закона, понуђач може уместо доказа приложити своју писану изјаву, дату под кривичном и материјалном одговорношћу оверену пред судским или управним органом, јавним бележником или другим надлежним органом те државе“ – то треба да буде изјава да понуђач испуњава услове за учешће из чл 77. став 4. ЗЈН (4-00-624/16)</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128595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smtClean="0">
                <a:solidFill>
                  <a:schemeClr val="tx2"/>
                </a:solidFill>
                <a:latin typeface="Times New Roman" pitchFamily="18" charset="0"/>
                <a:cs typeface="Times New Roman" pitchFamily="18" charset="0"/>
              </a:rPr>
              <a:t>Проблеми са доказивањем обавезних услова</a:t>
            </a:r>
            <a:endParaRPr lang="en-US" sz="3200"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sr-Cyrl-RS" sz="2400" dirty="0" smtClean="0"/>
              <a:t>Приложена </a:t>
            </a:r>
            <a:r>
              <a:rPr lang="sr-Cyrl-RS" sz="2400" b="1" dirty="0" smtClean="0"/>
              <a:t>изјава понуђача </a:t>
            </a:r>
            <a:r>
              <a:rPr lang="sr-Cyrl-RS" sz="2400" dirty="0" smtClean="0"/>
              <a:t>да испуњава неки од услова сходно одредби члана 77. став 4. ЗЈН, успешно оспорена прихватљивост јер је приложено изјашњење произвођача да изабрани понуђач није његов овлашћени сервисер (што се доказивало изјавом, 563/16)</a:t>
            </a:r>
          </a:p>
          <a:p>
            <a:pPr algn="just"/>
            <a:r>
              <a:rPr lang="sr-Cyrl-RS" sz="2400" dirty="0" smtClean="0"/>
              <a:t>Околност што приложена </a:t>
            </a:r>
            <a:r>
              <a:rPr lang="sr-Cyrl-RS" sz="2400" b="1" dirty="0" smtClean="0"/>
              <a:t>дозвола истиче пре истека периода реализације</a:t>
            </a:r>
            <a:r>
              <a:rPr lang="sr-Cyrl-RS" sz="2400" dirty="0" smtClean="0"/>
              <a:t> предметне јн није разлог неприхватљивости (326/16, лиценца за обављање енергетске делатности трговина нафтом и нафтним дериватима)</a:t>
            </a:r>
          </a:p>
          <a:p>
            <a:pPr algn="just"/>
            <a:r>
              <a:rPr lang="sr-Cyrl-RS" sz="2400" dirty="0" smtClean="0"/>
              <a:t>Уколико понуђач има </a:t>
            </a:r>
            <a:r>
              <a:rPr lang="sr-Cyrl-RS" sz="2400" b="1" dirty="0" smtClean="0"/>
              <a:t>огранке</a:t>
            </a:r>
            <a:r>
              <a:rPr lang="sr-Cyrl-RS" sz="2400" dirty="0" smtClean="0"/>
              <a:t> за исте се достављају посебне пореске потврде о измиреним доспелим порезима (426/2016)</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3202841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smtClean="0">
                <a:solidFill>
                  <a:schemeClr val="tx2"/>
                </a:solidFill>
                <a:latin typeface="Times New Roman" pitchFamily="18" charset="0"/>
                <a:cs typeface="Times New Roman" pitchFamily="18" charset="0"/>
              </a:rPr>
              <a:t>Проблеми са доказивањем обавезних услова</a:t>
            </a:r>
            <a:endParaRPr lang="en-US" sz="3200"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sr-Cyrl-RS" sz="2400" dirty="0" smtClean="0"/>
              <a:t>Приложена изјава понуђача да су </a:t>
            </a:r>
            <a:r>
              <a:rPr lang="sr-Cyrl-RS" sz="2400" b="1" dirty="0" smtClean="0"/>
              <a:t>поштовали обавезе које произилазе из важећих прописа о заштити на раду, запошљавању и условима рада, заштити животне средине </a:t>
            </a:r>
            <a:r>
              <a:rPr lang="sr-Cyrl-RS" sz="2400" dirty="0" smtClean="0"/>
              <a:t>– прибављена судска пресуда којом се констатује повреда ових прописа (З о безбедности на раду и здрављу на раду), неприхватљивост понуде </a:t>
            </a:r>
            <a:r>
              <a:rPr lang="sr-Latn-RS" sz="2400" dirty="0" smtClean="0"/>
              <a:t>Wawasan, o</a:t>
            </a:r>
            <a:r>
              <a:rPr lang="sr-Cyrl-RS" sz="2400" dirty="0" smtClean="0"/>
              <a:t>длука бр. 877/2016, 847/2016 неприхватљивост Лаванија)</a:t>
            </a:r>
          </a:p>
          <a:p>
            <a:pPr algn="just"/>
            <a:r>
              <a:rPr lang="sr-Cyrl-RS" sz="2400" dirty="0" smtClean="0"/>
              <a:t>Када је предмет јн санирање отпада прецизирати да ли је реч о опасном или неопасном отпаду и шта све иста треба да обухвати (сакупљање, транспорт, складиштење, третман), СЦ „Београд“ 485/2016,</a:t>
            </a:r>
          </a:p>
          <a:p>
            <a:pPr algn="just"/>
            <a:r>
              <a:rPr lang="sr-Cyrl-RS" sz="2400" dirty="0" smtClean="0"/>
              <a:t>Када се тражи изјава о испуњености одређеног услова, те се накнадно тражи </a:t>
            </a:r>
            <a:r>
              <a:rPr lang="sr-Cyrl-RS" sz="2400" b="1" dirty="0" smtClean="0"/>
              <a:t>оригинал или копија доказа </a:t>
            </a:r>
            <a:r>
              <a:rPr lang="sr-Cyrl-RS" sz="2400" dirty="0" smtClean="0"/>
              <a:t>за који је дата изјава, исти могу бити издати након истека рока за предају понуда, Апелациони суд 556/2016</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1034174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2800" b="1" dirty="0">
                <a:solidFill>
                  <a:srgbClr val="04617B"/>
                </a:solidFill>
              </a:rPr>
              <a:t>Услови за учешће – проблеми везани за дозволу важећег органа</a:t>
            </a:r>
            <a:endParaRPr lang="sr-Cyrl-RS" b="1" dirty="0"/>
          </a:p>
        </p:txBody>
      </p:sp>
      <p:sp>
        <p:nvSpPr>
          <p:cNvPr id="3" name="Content Placeholder 2"/>
          <p:cNvSpPr>
            <a:spLocks noGrp="1"/>
          </p:cNvSpPr>
          <p:nvPr>
            <p:ph idx="1"/>
          </p:nvPr>
        </p:nvSpPr>
        <p:spPr/>
        <p:txBody>
          <a:bodyPr>
            <a:noAutofit/>
          </a:bodyPr>
          <a:lstStyle/>
          <a:p>
            <a:pPr algn="just">
              <a:spcBef>
                <a:spcPts val="0"/>
              </a:spcBef>
            </a:pPr>
            <a:r>
              <a:rPr lang="sr-Cyrl-RS" sz="2000" dirty="0" smtClean="0">
                <a:latin typeface="Times New Roman" pitchFamily="18" charset="0"/>
                <a:cs typeface="Times New Roman" pitchFamily="18" charset="0"/>
              </a:rPr>
              <a:t>Кад је спорно </a:t>
            </a:r>
            <a:r>
              <a:rPr lang="sr-Cyrl-RS" sz="2000" b="1" dirty="0" smtClean="0">
                <a:latin typeface="Times New Roman" pitchFamily="18" charset="0"/>
                <a:cs typeface="Times New Roman" pitchFamily="18" charset="0"/>
              </a:rPr>
              <a:t>да ли је решењем АЛИМС-а обухваћен управо понуђен модел мс</a:t>
            </a:r>
            <a:r>
              <a:rPr lang="sr-Cyrl-RS" sz="2000" dirty="0" smtClean="0">
                <a:latin typeface="Times New Roman" pitchFamily="18" charset="0"/>
                <a:cs typeface="Times New Roman" pitchFamily="18" charset="0"/>
              </a:rPr>
              <a:t>, или да ли се </a:t>
            </a:r>
            <a:r>
              <a:rPr lang="sr-Cyrl-RS" sz="2000" b="1" dirty="0" smtClean="0">
                <a:latin typeface="Times New Roman" pitchFamily="18" charset="0"/>
                <a:cs typeface="Times New Roman" pitchFamily="18" charset="0"/>
              </a:rPr>
              <a:t>поједине компоненте мс морају посебно регистровати – обратити се АЛИМС-у за појашњење </a:t>
            </a:r>
            <a:r>
              <a:rPr lang="sr-Cyrl-RS" sz="2000" dirty="0" smtClean="0">
                <a:latin typeface="Times New Roman" pitchFamily="18" charset="0"/>
                <a:cs typeface="Times New Roman" pitchFamily="18" charset="0"/>
              </a:rPr>
              <a:t>(решење РК бр. 1498/2014</a:t>
            </a:r>
            <a:r>
              <a:rPr lang="sr-Cyrl-RS" sz="2000" b="1"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наручилац КЦ Србије, решење РК бр. </a:t>
            </a:r>
            <a:r>
              <a:rPr lang="sr-Cyrl-RS" sz="2000" b="1" dirty="0" smtClean="0">
                <a:latin typeface="Times New Roman" pitchFamily="18" charset="0"/>
                <a:cs typeface="Times New Roman" pitchFamily="18" charset="0"/>
              </a:rPr>
              <a:t>2637/2014</a:t>
            </a:r>
            <a:r>
              <a:rPr lang="sr-Cyrl-RS" sz="2000" dirty="0" smtClean="0">
                <a:latin typeface="Times New Roman" pitchFamily="18" charset="0"/>
                <a:cs typeface="Times New Roman" pitchFamily="18" charset="0"/>
              </a:rPr>
              <a:t> Универзитетска дечија клиника), </a:t>
            </a:r>
            <a:endParaRPr lang="en-US" sz="2000" dirty="0" smtClean="0">
              <a:latin typeface="Times New Roman" pitchFamily="18" charset="0"/>
              <a:cs typeface="Times New Roman" pitchFamily="18" charset="0"/>
            </a:endParaRPr>
          </a:p>
          <a:p>
            <a:pPr lvl="0" algn="just">
              <a:spcBef>
                <a:spcPts val="0"/>
              </a:spcBef>
            </a:pPr>
            <a:endParaRPr lang="sr-Cyrl-RS" sz="2000" dirty="0" smtClean="0">
              <a:solidFill>
                <a:prstClr val="black"/>
              </a:solidFill>
              <a:latin typeface="Times New Roman" pitchFamily="18" charset="0"/>
              <a:cs typeface="Times New Roman" pitchFamily="18" charset="0"/>
            </a:endParaRPr>
          </a:p>
          <a:p>
            <a:pPr lvl="0" algn="just">
              <a:spcBef>
                <a:spcPts val="0"/>
              </a:spcBef>
            </a:pPr>
            <a:r>
              <a:rPr lang="sr-Cyrl-RS" sz="2000" dirty="0" smtClean="0">
                <a:solidFill>
                  <a:prstClr val="black"/>
                </a:solidFill>
                <a:latin typeface="Times New Roman" pitchFamily="18" charset="0"/>
                <a:cs typeface="Times New Roman" pitchFamily="18" charset="0"/>
              </a:rPr>
              <a:t>Када се пацијент монитор испоручује заједно са потрошним материјалом као његов саставни део, </a:t>
            </a:r>
            <a:r>
              <a:rPr lang="sr-Cyrl-RS" sz="2000" b="1" dirty="0" smtClean="0">
                <a:solidFill>
                  <a:prstClr val="black"/>
                </a:solidFill>
                <a:latin typeface="Times New Roman" pitchFamily="18" charset="0"/>
                <a:cs typeface="Times New Roman" pitchFamily="18" charset="0"/>
              </a:rPr>
              <a:t>није потребно  решење о упису мс – потрошни материјал у Регистар МС, </a:t>
            </a:r>
            <a:r>
              <a:rPr lang="sr-Cyrl-RS" sz="2000" dirty="0" smtClean="0">
                <a:solidFill>
                  <a:prstClr val="black"/>
                </a:solidFill>
                <a:latin typeface="Times New Roman" pitchFamily="18" charset="0"/>
                <a:cs typeface="Times New Roman" pitchFamily="18" charset="0"/>
              </a:rPr>
              <a:t>јер се он не ставља у промет као посебан производ већ као део регистрованог мс (1180/2016, Каменица 2, </a:t>
            </a:r>
            <a:r>
              <a:rPr lang="sr-Cyrl-RS" sz="2000" dirty="0" err="1" smtClean="0">
                <a:solidFill>
                  <a:prstClr val="black"/>
                </a:solidFill>
                <a:latin typeface="Times New Roman" pitchFamily="18" charset="0"/>
                <a:cs typeface="Times New Roman" pitchFamily="18" charset="0"/>
              </a:rPr>
              <a:t>Горење</a:t>
            </a:r>
            <a:r>
              <a:rPr lang="sr-Cyrl-RS" sz="2000" dirty="0" smtClean="0">
                <a:solidFill>
                  <a:prstClr val="black"/>
                </a:solidFill>
                <a:latin typeface="Times New Roman" pitchFamily="18" charset="0"/>
                <a:cs typeface="Times New Roman" pitchFamily="18" charset="0"/>
              </a:rPr>
              <a:t> ГТИ)</a:t>
            </a:r>
          </a:p>
          <a:p>
            <a:pPr algn="just">
              <a:spcBef>
                <a:spcPts val="0"/>
              </a:spcBef>
            </a:pPr>
            <a:endParaRPr lang="sr-Cyrl-R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584681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2800" b="1" dirty="0">
                <a:solidFill>
                  <a:srgbClr val="04617B"/>
                </a:solidFill>
              </a:rPr>
              <a:t>Услови за учешће – проблеми везани за дозволу важећег органа</a:t>
            </a:r>
            <a:endParaRPr lang="sr-Cyrl-RS" b="1" dirty="0"/>
          </a:p>
        </p:txBody>
      </p:sp>
      <p:sp>
        <p:nvSpPr>
          <p:cNvPr id="3" name="Content Placeholder 2"/>
          <p:cNvSpPr>
            <a:spLocks noGrp="1"/>
          </p:cNvSpPr>
          <p:nvPr>
            <p:ph idx="1"/>
          </p:nvPr>
        </p:nvSpPr>
        <p:spPr/>
        <p:txBody>
          <a:bodyPr>
            <a:noAutofit/>
          </a:bodyPr>
          <a:lstStyle/>
          <a:p>
            <a:pPr lvl="0" algn="just">
              <a:spcBef>
                <a:spcPts val="0"/>
              </a:spcBef>
            </a:pPr>
            <a:r>
              <a:rPr lang="sr-Cyrl-RS" sz="2000" dirty="0" smtClean="0">
                <a:solidFill>
                  <a:prstClr val="black"/>
                </a:solidFill>
                <a:latin typeface="Times New Roman" pitchFamily="18" charset="0"/>
                <a:cs typeface="Times New Roman" pitchFamily="18" charset="0"/>
              </a:rPr>
              <a:t>Пре покретања јн прибавити мишљење АЛИМС-а да ли конкретна опрема представља медицинско средство (решење РК бр. </a:t>
            </a:r>
            <a:r>
              <a:rPr lang="sr-Cyrl-RS" sz="2000" b="1" dirty="0" smtClean="0">
                <a:solidFill>
                  <a:prstClr val="black"/>
                </a:solidFill>
                <a:latin typeface="Times New Roman" pitchFamily="18" charset="0"/>
                <a:cs typeface="Times New Roman" pitchFamily="18" charset="0"/>
              </a:rPr>
              <a:t>2829/2015 </a:t>
            </a:r>
            <a:r>
              <a:rPr lang="sr-Cyrl-RS" sz="2000" dirty="0">
                <a:solidFill>
                  <a:prstClr val="black"/>
                </a:solidFill>
                <a:latin typeface="Times New Roman" pitchFamily="18" charset="0"/>
                <a:cs typeface="Times New Roman" pitchFamily="18" charset="0"/>
              </a:rPr>
              <a:t>КБЦ Земун набавља медицинску опрему за службу трансфузије, </a:t>
            </a:r>
            <a:r>
              <a:rPr lang="sr-Cyrl-RS" sz="2000" b="1" dirty="0">
                <a:solidFill>
                  <a:prstClr val="black"/>
                </a:solidFill>
                <a:latin typeface="Times New Roman" pitchFamily="18" charset="0"/>
                <a:cs typeface="Times New Roman" pitchFamily="18" charset="0"/>
              </a:rPr>
              <a:t>подна центрифуга за кесе за крв</a:t>
            </a:r>
            <a:r>
              <a:rPr lang="sr-Cyrl-RS" sz="2000" dirty="0">
                <a:solidFill>
                  <a:prstClr val="black"/>
                </a:solidFill>
                <a:latin typeface="Times New Roman" pitchFamily="18" charset="0"/>
                <a:cs typeface="Times New Roman" pitchFamily="18" charset="0"/>
              </a:rPr>
              <a:t>, прибавити мишљење АЛИМС-а да ли је то медицинско средство (зависи од намене центрифуге</a:t>
            </a:r>
            <a:r>
              <a:rPr lang="sr-Cyrl-RS" sz="2000" dirty="0" smtClean="0">
                <a:solidFill>
                  <a:prstClr val="black"/>
                </a:solidFill>
                <a:latin typeface="Times New Roman" pitchFamily="18" charset="0"/>
                <a:cs typeface="Times New Roman" pitchFamily="18" charset="0"/>
              </a:rPr>
              <a:t>)) </a:t>
            </a:r>
          </a:p>
          <a:p>
            <a:pPr marL="0" lvl="0" indent="0" algn="just">
              <a:spcBef>
                <a:spcPts val="0"/>
              </a:spcBef>
              <a:buNone/>
            </a:pPr>
            <a:endParaRPr lang="sr-Cyrl-RS" sz="2000" dirty="0" smtClean="0">
              <a:solidFill>
                <a:prstClr val="black"/>
              </a:solidFill>
              <a:latin typeface="Times New Roman" pitchFamily="18" charset="0"/>
              <a:cs typeface="Times New Roman" pitchFamily="18" charset="0"/>
            </a:endParaRPr>
          </a:p>
          <a:p>
            <a:pPr algn="just">
              <a:spcBef>
                <a:spcPts val="0"/>
              </a:spcBef>
            </a:pPr>
            <a:r>
              <a:rPr lang="sr-Cyrl-RS" sz="2000" dirty="0" smtClean="0">
                <a:latin typeface="Times New Roman" pitchFamily="18" charset="0"/>
                <a:cs typeface="Times New Roman" pitchFamily="18" charset="0"/>
              </a:rPr>
              <a:t>Ортопедија Нови Живот неуспешно оспорава набавке </a:t>
            </a:r>
            <a:r>
              <a:rPr lang="sr-Cyrl-RS" sz="2000" b="1" dirty="0" smtClean="0">
                <a:latin typeface="Times New Roman" pitchFamily="18" charset="0"/>
                <a:cs typeface="Times New Roman" pitchFamily="18" charset="0"/>
              </a:rPr>
              <a:t>душека за потребе ОБ</a:t>
            </a:r>
            <a:r>
              <a:rPr lang="sr-Cyrl-RS" sz="2000" dirty="0" smtClean="0">
                <a:latin typeface="Times New Roman" pitchFamily="18" charset="0"/>
                <a:cs typeface="Times New Roman" pitchFamily="18" charset="0"/>
              </a:rPr>
              <a:t> од високо отпорне, хладно ливене </a:t>
            </a:r>
            <a:r>
              <a:rPr lang="sr-Cyrl-RS" sz="2000" dirty="0" err="1" smtClean="0">
                <a:latin typeface="Times New Roman" pitchFamily="18" charset="0"/>
                <a:cs typeface="Times New Roman" pitchFamily="18" charset="0"/>
              </a:rPr>
              <a:t>полиуретанске</a:t>
            </a:r>
            <a:r>
              <a:rPr lang="sr-Cyrl-RS" sz="2000" dirty="0" smtClean="0">
                <a:latin typeface="Times New Roman" pitchFamily="18" charset="0"/>
                <a:cs typeface="Times New Roman" pitchFamily="18" charset="0"/>
              </a:rPr>
              <a:t> сунђерасте пене, одређене густине, висине и димензија, те носивости душека – да је повређено начело конкуренције, ови душеци сходно одредбама Правилника о класификацији општих мс нису медицинско средство и за њих није потребно Решење АЛИМС-а и Министарства здравља РС (ОБ „др. Радивој Симоновић Сомбор“ 632/2016)</a:t>
            </a:r>
          </a:p>
        </p:txBody>
      </p:sp>
    </p:spTree>
    <p:extLst>
      <p:ext uri="{BB962C8B-B14F-4D97-AF65-F5344CB8AC3E}">
        <p14:creationId xmlns:p14="http://schemas.microsoft.com/office/powerpoint/2010/main" val="84700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2800" b="1" dirty="0">
                <a:solidFill>
                  <a:srgbClr val="04617B"/>
                </a:solidFill>
              </a:rPr>
              <a:t>Услови за учешће – </a:t>
            </a:r>
            <a:r>
              <a:rPr lang="sr-Cyrl-RS" sz="2800" b="1" dirty="0" smtClean="0">
                <a:solidFill>
                  <a:srgbClr val="04617B"/>
                </a:solidFill>
              </a:rPr>
              <a:t>конзорцијска/подизвођачка понуда</a:t>
            </a:r>
            <a:endParaRPr lang="sr-Cyrl-RS" b="1" dirty="0"/>
          </a:p>
        </p:txBody>
      </p:sp>
      <p:sp>
        <p:nvSpPr>
          <p:cNvPr id="3" name="Content Placeholder 2"/>
          <p:cNvSpPr>
            <a:spLocks noGrp="1"/>
          </p:cNvSpPr>
          <p:nvPr>
            <p:ph idx="1"/>
          </p:nvPr>
        </p:nvSpPr>
        <p:spPr/>
        <p:txBody>
          <a:bodyPr>
            <a:noAutofit/>
          </a:bodyPr>
          <a:lstStyle/>
          <a:p>
            <a:pPr algn="just">
              <a:spcBef>
                <a:spcPts val="0"/>
              </a:spcBef>
            </a:pPr>
            <a:r>
              <a:rPr lang="sr-Cyrl-RS" sz="2000" dirty="0" smtClean="0">
                <a:latin typeface="Times New Roman" pitchFamily="18" charset="0"/>
                <a:cs typeface="Times New Roman" pitchFamily="18" charset="0"/>
              </a:rPr>
              <a:t>Код </a:t>
            </a:r>
            <a:r>
              <a:rPr lang="sr-Cyrl-RS" sz="2000" b="1" dirty="0">
                <a:latin typeface="Times New Roman" pitchFamily="18" charset="0"/>
                <a:cs typeface="Times New Roman" pitchFamily="18" charset="0"/>
              </a:rPr>
              <a:t>конзорцијске понуде </a:t>
            </a:r>
            <a:r>
              <a:rPr lang="sr-Cyrl-RS" sz="2000" dirty="0">
                <a:latin typeface="Times New Roman" pitchFamily="18" charset="0"/>
                <a:cs typeface="Times New Roman" pitchFamily="18" charset="0"/>
              </a:rPr>
              <a:t>дозвола мора бити издата оном члану конзорцијума за кога је конзорцијским уговором прецизирано да ће радити део посла за који треба дозвола (2718/15, неприхватљивост изабраног јер нема дозволу за сервисирање опреме за дојаву пожара онај учесник конзорцијума за кога је споразумом наведено да ће радити </a:t>
            </a:r>
            <a:r>
              <a:rPr lang="sr-Cyrl-RS" sz="2000" dirty="0" smtClean="0">
                <a:latin typeface="Times New Roman" pitchFamily="18" charset="0"/>
                <a:cs typeface="Times New Roman" pitchFamily="18" charset="0"/>
              </a:rPr>
              <a:t>сервисирање)</a:t>
            </a:r>
            <a:endParaRPr lang="en-US" sz="1600" dirty="0">
              <a:latin typeface="Times New Roman" pitchFamily="18" charset="0"/>
              <a:cs typeface="Times New Roman" pitchFamily="18" charset="0"/>
            </a:endParaRPr>
          </a:p>
          <a:p>
            <a:pPr algn="just">
              <a:spcBef>
                <a:spcPts val="0"/>
              </a:spcBef>
            </a:pPr>
            <a:r>
              <a:rPr lang="sr-Cyrl-RS" sz="2000" dirty="0" smtClean="0">
                <a:latin typeface="Times New Roman" pitchFamily="18" charset="0"/>
                <a:cs typeface="Times New Roman" pitchFamily="18" charset="0"/>
              </a:rPr>
              <a:t>понуђачи </a:t>
            </a:r>
            <a:r>
              <a:rPr lang="sr-Cyrl-RS" sz="2000" dirty="0" smtClean="0">
                <a:latin typeface="Times New Roman" pitchFamily="18" charset="0"/>
                <a:cs typeface="Times New Roman" pitchFamily="18" charset="0"/>
              </a:rPr>
              <a:t>у конзорцијском уговору мора да прецизирају права и обавезе учесника, код грађевинских радова није могућа апсолутна прецизност (Музеј савремене уметности), неограничена солидарна </a:t>
            </a:r>
            <a:r>
              <a:rPr lang="sr-Cyrl-RS" sz="2000" dirty="0" smtClean="0">
                <a:latin typeface="Times New Roman" pitchFamily="18" charset="0"/>
                <a:cs typeface="Times New Roman" pitchFamily="18" charset="0"/>
              </a:rPr>
              <a:t>одговорност</a:t>
            </a:r>
          </a:p>
          <a:p>
            <a:pPr algn="just">
              <a:spcBef>
                <a:spcPts val="0"/>
              </a:spcBef>
            </a:pPr>
            <a:r>
              <a:rPr lang="sr-Cyrl-RS" sz="2000" dirty="0" smtClean="0">
                <a:latin typeface="Times New Roman" pitchFamily="18" charset="0"/>
                <a:cs typeface="Times New Roman" pitchFamily="18" charset="0"/>
              </a:rPr>
              <a:t>Неприхватљива понуда Медигале која заједнички наступа са Магмом када из споразума о заједничком наступању не може да се утврди подела послова (наводи се да Магма има улогу у испуњавању пословног и финансијског капацитета  (1073/16, ДЗ Сремска Митровица)</a:t>
            </a:r>
            <a:endParaRPr lang="sr-Cyrl-R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528986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11785</TotalTime>
  <Words>4194</Words>
  <Application>Microsoft Office PowerPoint</Application>
  <PresentationFormat>On-screen Show (4:3)</PresentationFormat>
  <Paragraphs>187</Paragraphs>
  <Slides>35</Slides>
  <Notes>8</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35</vt:i4>
      </vt:variant>
    </vt:vector>
  </HeadingPairs>
  <TitlesOfParts>
    <vt:vector size="44" baseType="lpstr">
      <vt:lpstr>Arial</vt:lpstr>
      <vt:lpstr>Calibri</vt:lpstr>
      <vt:lpstr>Calibri Light</vt:lpstr>
      <vt:lpstr>Times New Roman</vt:lpstr>
      <vt:lpstr>Wingdings</vt:lpstr>
      <vt:lpstr>Wingdings 2</vt:lpstr>
      <vt:lpstr>Office Theme</vt:lpstr>
      <vt:lpstr>2_Office Theme</vt:lpstr>
      <vt:lpstr>1_Office Theme</vt:lpstr>
      <vt:lpstr>PowerPoint Presentation</vt:lpstr>
      <vt:lpstr>Одлуке везано за неправилности у раду Комисије за јавну набавку </vt:lpstr>
      <vt:lpstr>Проблеми са доказивањем обавезних услова</vt:lpstr>
      <vt:lpstr>Проблеми са доказивањем обавезних услова</vt:lpstr>
      <vt:lpstr>Проблеми са доказивањем обавезних услова</vt:lpstr>
      <vt:lpstr>Проблеми са доказивањем обавезних услова</vt:lpstr>
      <vt:lpstr>Услови за учешће – проблеми везани за дозволу важећег органа</vt:lpstr>
      <vt:lpstr>Услови за учешће – проблеми везани за дозволу важећег органа</vt:lpstr>
      <vt:lpstr>Услови за учешће – конзорцијска/подизвођачка понуда</vt:lpstr>
      <vt:lpstr>Додатни услови за учешће – кадровски капацитет</vt:lpstr>
      <vt:lpstr>Додатни услови за учешће – кадровски капацитет</vt:lpstr>
      <vt:lpstr>Додатни услови за учешће – кадровски капацитет</vt:lpstr>
      <vt:lpstr>Додатни услови за учешће –пословни капацитет</vt:lpstr>
      <vt:lpstr>Додатни услови за учешће –пословни капацитет</vt:lpstr>
      <vt:lpstr>Техничке спецификације </vt:lpstr>
      <vt:lpstr>Техничке спецификације – могућност надоградње </vt:lpstr>
      <vt:lpstr>Битни недостаци понуде</vt:lpstr>
      <vt:lpstr>Стручна оцена понуда</vt:lpstr>
      <vt:lpstr>Активна легитимација у поступку</vt:lpstr>
      <vt:lpstr>Рокови и начин подношења захтева за заштиту права (чл. 149. ЗЈН)</vt:lpstr>
      <vt:lpstr>Електронска комуникација</vt:lpstr>
      <vt:lpstr>Начин исказивања цене – неуобичајено ниска цена</vt:lpstr>
      <vt:lpstr>Специфичне ситуације</vt:lpstr>
      <vt:lpstr>Специфичне ситуације</vt:lpstr>
      <vt:lpstr>Медицински потрошни материјал – лош пример (хируршки конци)</vt:lpstr>
      <vt:lpstr>Медицински потрошни материјал – лош пример (хируршке рукавице)</vt:lpstr>
      <vt:lpstr>Медицински потрошни материјал – (хирушки конци, игле)</vt:lpstr>
      <vt:lpstr>Медицински потрошни материјал – добар пример (хируршки конци)</vt:lpstr>
      <vt:lpstr>Медицински потрошни материјал – добар пример (хируршки конци)</vt:lpstr>
      <vt:lpstr>Медицински потрошни материјал – добар пример (игле)</vt:lpstr>
      <vt:lpstr>Сервисирање медицинске опреме „Drager Tehnika“ и „Медитеран плус“</vt:lpstr>
      <vt:lpstr>Сервисирање медицинске опреме „Drager Tehnika“ и „Медитеран плус“</vt:lpstr>
      <vt:lpstr>Јавне набавке хемодијализе</vt:lpstr>
      <vt:lpstr>Јавне набавке хемодијализе</vt:lpstr>
      <vt:lpstr>ХВАЛА НА ПАЖЊИ</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Vukoman</cp:lastModifiedBy>
  <cp:revision>908</cp:revision>
  <dcterms:created xsi:type="dcterms:W3CDTF">2006-08-16T00:00:00Z</dcterms:created>
  <dcterms:modified xsi:type="dcterms:W3CDTF">2016-12-09T00:21:35Z</dcterms:modified>
</cp:coreProperties>
</file>